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422" r:id="rId2"/>
    <p:sldId id="480" r:id="rId3"/>
    <p:sldId id="481" r:id="rId4"/>
    <p:sldId id="265" r:id="rId5"/>
    <p:sldId id="483" r:id="rId6"/>
    <p:sldId id="482" r:id="rId7"/>
    <p:sldId id="484" r:id="rId8"/>
    <p:sldId id="485" r:id="rId9"/>
    <p:sldId id="486" r:id="rId10"/>
    <p:sldId id="487" r:id="rId11"/>
    <p:sldId id="488" r:id="rId12"/>
    <p:sldId id="470" r:id="rId13"/>
    <p:sldId id="472" r:id="rId14"/>
    <p:sldId id="471" r:id="rId15"/>
    <p:sldId id="449" r:id="rId16"/>
    <p:sldId id="474" r:id="rId17"/>
    <p:sldId id="455" r:id="rId18"/>
    <p:sldId id="453" r:id="rId19"/>
    <p:sldId id="389" r:id="rId20"/>
    <p:sldId id="475" r:id="rId21"/>
    <p:sldId id="448" r:id="rId22"/>
    <p:sldId id="445" r:id="rId23"/>
    <p:sldId id="446" r:id="rId24"/>
    <p:sldId id="447" r:id="rId25"/>
    <p:sldId id="409" r:id="rId26"/>
    <p:sldId id="477" r:id="rId27"/>
    <p:sldId id="469" r:id="rId28"/>
    <p:sldId id="489" r:id="rId29"/>
    <p:sldId id="490" r:id="rId30"/>
    <p:sldId id="491" r:id="rId31"/>
    <p:sldId id="456" r:id="rId32"/>
    <p:sldId id="466" r:id="rId33"/>
    <p:sldId id="478" r:id="rId34"/>
    <p:sldId id="468" r:id="rId35"/>
    <p:sldId id="417" r:id="rId36"/>
    <p:sldId id="463" r:id="rId37"/>
    <p:sldId id="418" r:id="rId38"/>
    <p:sldId id="419" r:id="rId39"/>
  </p:sldIdLst>
  <p:sldSz cx="9144000" cy="6858000" type="screen4x3"/>
  <p:notesSz cx="6797675" cy="99266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4676" autoAdjust="0"/>
  </p:normalViewPr>
  <p:slideViewPr>
    <p:cSldViewPr>
      <p:cViewPr>
        <p:scale>
          <a:sx n="75" d="100"/>
          <a:sy n="75" d="100"/>
        </p:scale>
        <p:origin x="-984" y="-702"/>
      </p:cViewPr>
      <p:guideLst>
        <p:guide orient="horz" pos="2160"/>
        <p:guide pos="2880"/>
      </p:guideLst>
    </p:cSldViewPr>
  </p:slideViewPr>
  <p:outlineViewPr>
    <p:cViewPr>
      <p:scale>
        <a:sx n="33" d="100"/>
        <a:sy n="33" d="100"/>
      </p:scale>
      <p:origin x="42" y="17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castillog\Documents\Alarco-Castillo\4.%20Conferencias%20y%20talleres%20nacionales\VI%20coloquio%20de%20estudiantes%20de%20econom&#237;a%20PUCP\Insumos\Datos%20petr&#243;leo%20crudo.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261543695926896E-2"/>
          <c:y val="8.9016318655555468E-2"/>
          <c:w val="0.90126980655195876"/>
          <c:h val="0.74006851817323893"/>
        </c:manualLayout>
      </c:layout>
      <c:lineChart>
        <c:grouping val="standard"/>
        <c:varyColors val="0"/>
        <c:ser>
          <c:idx val="2"/>
          <c:order val="0"/>
          <c:tx>
            <c:strRef>
              <c:f>'C y Q de crudo - BPWorld'!$A$3</c:f>
              <c:strCache>
                <c:ptCount val="1"/>
                <c:pt idx="0">
                  <c:v>Producción de crudo</c:v>
                </c:pt>
              </c:strCache>
            </c:strRef>
          </c:tx>
          <c:spPr>
            <a:ln>
              <a:solidFill>
                <a:schemeClr val="tx1"/>
              </a:solidFill>
            </a:ln>
          </c:spPr>
          <c:marker>
            <c:symbol val="none"/>
          </c:marker>
          <c:cat>
            <c:numRef>
              <c:f>'C y Q de crudo - BPWorld'!$B$2:$AW$2</c:f>
              <c:numCache>
                <c:formatCode>General</c:formatCode>
                <c:ptCount val="48"/>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numCache>
            </c:numRef>
          </c:cat>
          <c:val>
            <c:numRef>
              <c:f>'C y Q de crudo - BPWorld'!$B$3:$AW$3</c:f>
              <c:numCache>
                <c:formatCode>0</c:formatCode>
                <c:ptCount val="48"/>
                <c:pt idx="0">
                  <c:v>66</c:v>
                </c:pt>
                <c:pt idx="1">
                  <c:v>66</c:v>
                </c:pt>
                <c:pt idx="2">
                  <c:v>74</c:v>
                </c:pt>
                <c:pt idx="3">
                  <c:v>77</c:v>
                </c:pt>
                <c:pt idx="4">
                  <c:v>75</c:v>
                </c:pt>
                <c:pt idx="5">
                  <c:v>75</c:v>
                </c:pt>
                <c:pt idx="6">
                  <c:v>64</c:v>
                </c:pt>
                <c:pt idx="7">
                  <c:v>67</c:v>
                </c:pt>
                <c:pt idx="8">
                  <c:v>73</c:v>
                </c:pt>
                <c:pt idx="9">
                  <c:v>79</c:v>
                </c:pt>
                <c:pt idx="10">
                  <c:v>73</c:v>
                </c:pt>
                <c:pt idx="11">
                  <c:v>77</c:v>
                </c:pt>
                <c:pt idx="12">
                  <c:v>92</c:v>
                </c:pt>
                <c:pt idx="13">
                  <c:v>152</c:v>
                </c:pt>
                <c:pt idx="14">
                  <c:v>193</c:v>
                </c:pt>
                <c:pt idx="15">
                  <c:v>196</c:v>
                </c:pt>
                <c:pt idx="16">
                  <c:v>194</c:v>
                </c:pt>
                <c:pt idx="17">
                  <c:v>196</c:v>
                </c:pt>
                <c:pt idx="18">
                  <c:v>171</c:v>
                </c:pt>
                <c:pt idx="19">
                  <c:v>185</c:v>
                </c:pt>
                <c:pt idx="20">
                  <c:v>189</c:v>
                </c:pt>
                <c:pt idx="21">
                  <c:v>179</c:v>
                </c:pt>
                <c:pt idx="22">
                  <c:v>165</c:v>
                </c:pt>
                <c:pt idx="23">
                  <c:v>142</c:v>
                </c:pt>
                <c:pt idx="24">
                  <c:v>131</c:v>
                </c:pt>
                <c:pt idx="25">
                  <c:v>130</c:v>
                </c:pt>
                <c:pt idx="26">
                  <c:v>116</c:v>
                </c:pt>
                <c:pt idx="27">
                  <c:v>117</c:v>
                </c:pt>
                <c:pt idx="28">
                  <c:v>127</c:v>
                </c:pt>
                <c:pt idx="29">
                  <c:v>128</c:v>
                </c:pt>
                <c:pt idx="30">
                  <c:v>123</c:v>
                </c:pt>
                <c:pt idx="31">
                  <c:v>121</c:v>
                </c:pt>
                <c:pt idx="32">
                  <c:v>120</c:v>
                </c:pt>
                <c:pt idx="33">
                  <c:v>116</c:v>
                </c:pt>
                <c:pt idx="34">
                  <c:v>107</c:v>
                </c:pt>
                <c:pt idx="35">
                  <c:v>96.81</c:v>
                </c:pt>
                <c:pt idx="36">
                  <c:v>94.745999999999995</c:v>
                </c:pt>
                <c:pt idx="37">
                  <c:v>94.712999999999894</c:v>
                </c:pt>
                <c:pt idx="38">
                  <c:v>88.712999999999894</c:v>
                </c:pt>
                <c:pt idx="39">
                  <c:v>85.558000000000007</c:v>
                </c:pt>
                <c:pt idx="40">
                  <c:v>92.039386301369802</c:v>
                </c:pt>
                <c:pt idx="41">
                  <c:v>96.550180821917806</c:v>
                </c:pt>
                <c:pt idx="42">
                  <c:v>96.025526027397206</c:v>
                </c:pt>
                <c:pt idx="43">
                  <c:v>98.689724043715799</c:v>
                </c:pt>
                <c:pt idx="44">
                  <c:v>106.917501369863</c:v>
                </c:pt>
                <c:pt idx="45">
                  <c:v>112.873405479452</c:v>
                </c:pt>
                <c:pt idx="46">
                  <c:v>110.11704109589</c:v>
                </c:pt>
                <c:pt idx="47">
                  <c:v>107.388579234972</c:v>
                </c:pt>
              </c:numCache>
            </c:numRef>
          </c:val>
          <c:smooth val="0"/>
        </c:ser>
        <c:ser>
          <c:idx val="3"/>
          <c:order val="1"/>
          <c:tx>
            <c:strRef>
              <c:f>'C y Q de crudo - BPWorld'!$A$4</c:f>
              <c:strCache>
                <c:ptCount val="1"/>
                <c:pt idx="0">
                  <c:v>Consumo de crudo</c:v>
                </c:pt>
              </c:strCache>
            </c:strRef>
          </c:tx>
          <c:spPr>
            <a:ln>
              <a:solidFill>
                <a:schemeClr val="tx1"/>
              </a:solidFill>
              <a:prstDash val="dash"/>
            </a:ln>
          </c:spPr>
          <c:marker>
            <c:symbol val="none"/>
          </c:marker>
          <c:cat>
            <c:numRef>
              <c:f>'C y Q de crudo - BPWorld'!$B$2:$AW$2</c:f>
              <c:numCache>
                <c:formatCode>General</c:formatCode>
                <c:ptCount val="48"/>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numCache>
            </c:numRef>
          </c:cat>
          <c:val>
            <c:numRef>
              <c:f>'C y Q de crudo - BPWorld'!$B$4:$AW$4</c:f>
              <c:numCache>
                <c:formatCode>[&gt;=0.5]0;[=0]\-;\^</c:formatCode>
                <c:ptCount val="48"/>
                <c:pt idx="0">
                  <c:v>71.715972602739697</c:v>
                </c:pt>
                <c:pt idx="1">
                  <c:v>92.170246575342404</c:v>
                </c:pt>
                <c:pt idx="2">
                  <c:v>92.986794520547903</c:v>
                </c:pt>
                <c:pt idx="3">
                  <c:v>92.883442622950795</c:v>
                </c:pt>
                <c:pt idx="4">
                  <c:v>91.137534246575299</c:v>
                </c:pt>
                <c:pt idx="5">
                  <c:v>95.474876712328694</c:v>
                </c:pt>
                <c:pt idx="6">
                  <c:v>95.767972602739704</c:v>
                </c:pt>
                <c:pt idx="7">
                  <c:v>82.076666666666597</c:v>
                </c:pt>
                <c:pt idx="8">
                  <c:v>95.961315068493093</c:v>
                </c:pt>
                <c:pt idx="9">
                  <c:v>112.62391780821901</c:v>
                </c:pt>
                <c:pt idx="10">
                  <c:v>118.16706849315</c:v>
                </c:pt>
                <c:pt idx="11">
                  <c:v>119.155437158469</c:v>
                </c:pt>
                <c:pt idx="12">
                  <c:v>118.771917808219</c:v>
                </c:pt>
                <c:pt idx="13">
                  <c:v>117.416136986301</c:v>
                </c:pt>
                <c:pt idx="14">
                  <c:v>122.385753424657</c:v>
                </c:pt>
                <c:pt idx="15">
                  <c:v>132.20385245901599</c:v>
                </c:pt>
                <c:pt idx="16">
                  <c:v>135.686301369863</c:v>
                </c:pt>
                <c:pt idx="17">
                  <c:v>134.10643835616401</c:v>
                </c:pt>
                <c:pt idx="18">
                  <c:v>117.150876712328</c:v>
                </c:pt>
                <c:pt idx="19">
                  <c:v>120.22606557377</c:v>
                </c:pt>
                <c:pt idx="20">
                  <c:v>116.080191780821</c:v>
                </c:pt>
                <c:pt idx="21">
                  <c:v>124.45531506849299</c:v>
                </c:pt>
                <c:pt idx="22">
                  <c:v>137.470520547945</c:v>
                </c:pt>
                <c:pt idx="23">
                  <c:v>134.53306010928901</c:v>
                </c:pt>
                <c:pt idx="24">
                  <c:v>119.355315068493</c:v>
                </c:pt>
                <c:pt idx="25">
                  <c:v>119.576712328767</c:v>
                </c:pt>
                <c:pt idx="26">
                  <c:v>111.070712328767</c:v>
                </c:pt>
                <c:pt idx="27">
                  <c:v>116.236475409836</c:v>
                </c:pt>
                <c:pt idx="28">
                  <c:v>121.530821917808</c:v>
                </c:pt>
                <c:pt idx="29">
                  <c:v>131.86893150684901</c:v>
                </c:pt>
                <c:pt idx="30">
                  <c:v>148.428767123287</c:v>
                </c:pt>
                <c:pt idx="31">
                  <c:v>152.87040983606499</c:v>
                </c:pt>
                <c:pt idx="32">
                  <c:v>152.13438356164301</c:v>
                </c:pt>
                <c:pt idx="33">
                  <c:v>153.28613698630099</c:v>
                </c:pt>
                <c:pt idx="34">
                  <c:v>156.924630136986</c:v>
                </c:pt>
                <c:pt idx="35">
                  <c:v>153.07530054644801</c:v>
                </c:pt>
                <c:pt idx="36">
                  <c:v>145.85243835616399</c:v>
                </c:pt>
                <c:pt idx="37">
                  <c:v>145.54473972602699</c:v>
                </c:pt>
                <c:pt idx="38">
                  <c:v>138.62402739725999</c:v>
                </c:pt>
                <c:pt idx="39">
                  <c:v>152.241803278688</c:v>
                </c:pt>
                <c:pt idx="40">
                  <c:v>151.78146144813999</c:v>
                </c:pt>
                <c:pt idx="41">
                  <c:v>146.53829652421899</c:v>
                </c:pt>
                <c:pt idx="42">
                  <c:v>153.456207882874</c:v>
                </c:pt>
                <c:pt idx="43">
                  <c:v>171.722732297985</c:v>
                </c:pt>
                <c:pt idx="44">
                  <c:v>176.08187157802701</c:v>
                </c:pt>
                <c:pt idx="45">
                  <c:v>187.16940211789</c:v>
                </c:pt>
                <c:pt idx="46">
                  <c:v>203.416026844383</c:v>
                </c:pt>
                <c:pt idx="47">
                  <c:v>212.232116992513</c:v>
                </c:pt>
              </c:numCache>
            </c:numRef>
          </c:val>
          <c:smooth val="0"/>
        </c:ser>
        <c:dLbls>
          <c:showLegendKey val="0"/>
          <c:showVal val="0"/>
          <c:showCatName val="0"/>
          <c:showSerName val="0"/>
          <c:showPercent val="0"/>
          <c:showBubbleSize val="0"/>
        </c:dLbls>
        <c:marker val="1"/>
        <c:smooth val="0"/>
        <c:axId val="33697152"/>
        <c:axId val="69916544"/>
      </c:lineChart>
      <c:catAx>
        <c:axId val="33697152"/>
        <c:scaling>
          <c:orientation val="minMax"/>
        </c:scaling>
        <c:delete val="0"/>
        <c:axPos val="b"/>
        <c:numFmt formatCode="General" sourceLinked="1"/>
        <c:majorTickMark val="out"/>
        <c:minorTickMark val="none"/>
        <c:tickLblPos val="nextTo"/>
        <c:txPr>
          <a:bodyPr rot="-5400000" vert="horz"/>
          <a:lstStyle/>
          <a:p>
            <a:pPr>
              <a:defRPr sz="1050">
                <a:latin typeface="Times New Roman" pitchFamily="18" charset="0"/>
                <a:cs typeface="Times New Roman" pitchFamily="18" charset="0"/>
              </a:defRPr>
            </a:pPr>
            <a:endParaRPr lang="es-ES"/>
          </a:p>
        </c:txPr>
        <c:crossAx val="69916544"/>
        <c:crosses val="autoZero"/>
        <c:auto val="1"/>
        <c:lblAlgn val="ctr"/>
        <c:lblOffset val="100"/>
        <c:noMultiLvlLbl val="0"/>
      </c:catAx>
      <c:valAx>
        <c:axId val="69916544"/>
        <c:scaling>
          <c:orientation val="minMax"/>
        </c:scaling>
        <c:delete val="0"/>
        <c:axPos val="l"/>
        <c:majorGridlines/>
        <c:title>
          <c:tx>
            <c:rich>
              <a:bodyPr rot="0" vert="horz"/>
              <a:lstStyle/>
              <a:p>
                <a:pPr>
                  <a:defRPr sz="1000">
                    <a:latin typeface="Times New Roman" pitchFamily="18" charset="0"/>
                    <a:cs typeface="Times New Roman" pitchFamily="18" charset="0"/>
                  </a:defRPr>
                </a:pPr>
                <a:r>
                  <a:rPr lang="es-PE" sz="1000">
                    <a:latin typeface="Times New Roman" pitchFamily="18" charset="0"/>
                    <a:cs typeface="Times New Roman" pitchFamily="18" charset="0"/>
                  </a:rPr>
                  <a:t>Miles de barriles diarios</a:t>
                </a:r>
              </a:p>
            </c:rich>
          </c:tx>
          <c:layout>
            <c:manualLayout>
              <c:xMode val="edge"/>
              <c:yMode val="edge"/>
              <c:x val="0"/>
              <c:y val="2.292617062932242E-2"/>
            </c:manualLayout>
          </c:layout>
          <c:overlay val="0"/>
        </c:title>
        <c:numFmt formatCode="0" sourceLinked="1"/>
        <c:majorTickMark val="out"/>
        <c:minorTickMark val="none"/>
        <c:tickLblPos val="nextTo"/>
        <c:txPr>
          <a:bodyPr/>
          <a:lstStyle/>
          <a:p>
            <a:pPr>
              <a:defRPr sz="1100">
                <a:latin typeface="Times New Roman" pitchFamily="18" charset="0"/>
                <a:cs typeface="Times New Roman" pitchFamily="18" charset="0"/>
              </a:defRPr>
            </a:pPr>
            <a:endParaRPr lang="es-ES"/>
          </a:p>
        </c:txPr>
        <c:crossAx val="33697152"/>
        <c:crosses val="autoZero"/>
        <c:crossBetween val="between"/>
        <c:majorUnit val="20"/>
        <c:minorUnit val="10"/>
      </c:valAx>
    </c:plotArea>
    <c:legend>
      <c:legendPos val="b"/>
      <c:layout>
        <c:manualLayout>
          <c:xMode val="edge"/>
          <c:yMode val="edge"/>
          <c:x val="0.16887275201710897"/>
          <c:y val="0.93289331732823022"/>
          <c:w val="0.69682239720035"/>
          <c:h val="5.0387771235266457E-2"/>
        </c:manualLayout>
      </c:layout>
      <c:overlay val="0"/>
      <c:spPr>
        <a:ln>
          <a:solidFill>
            <a:schemeClr val="tx1"/>
          </a:solidFill>
        </a:ln>
      </c:spPr>
      <c:txPr>
        <a:bodyPr/>
        <a:lstStyle/>
        <a:p>
          <a:pPr>
            <a:defRPr sz="1100">
              <a:latin typeface="Times New Roman" pitchFamily="18" charset="0"/>
              <a:cs typeface="Times New Roman" pitchFamily="18" charset="0"/>
            </a:defRPr>
          </a:pPr>
          <a:endParaRPr lang="es-ES"/>
        </a:p>
      </c:txPr>
    </c:legend>
    <c:plotVisOnly val="1"/>
    <c:dispBlanksAs val="gap"/>
    <c:showDLblsOverMax val="0"/>
  </c:chart>
  <c:spPr>
    <a:solidFill>
      <a:schemeClr val="bg1"/>
    </a:solidFill>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507378895939014E-2"/>
          <c:y val="7.0301010272199149E-2"/>
          <c:w val="0.90825074476758128"/>
          <c:h val="0.81149519690278082"/>
        </c:manualLayout>
      </c:layout>
      <c:lineChart>
        <c:grouping val="standard"/>
        <c:varyColors val="0"/>
        <c:ser>
          <c:idx val="1"/>
          <c:order val="0"/>
          <c:tx>
            <c:v>N° de pozos en exploración</c:v>
          </c:tx>
          <c:spPr>
            <a:ln>
              <a:solidFill>
                <a:schemeClr val="tx1"/>
              </a:solidFill>
            </a:ln>
          </c:spPr>
          <c:marker>
            <c:symbol val="none"/>
          </c:marker>
          <c:cat>
            <c:numRef>
              <c:f>'Perforación de desarrollo-PER'!$A$2:$A$24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'Perforación de desarrollo-PER'!$B$2:$B$24</c:f>
              <c:numCache>
                <c:formatCode>General</c:formatCode>
                <c:ptCount val="23"/>
                <c:pt idx="0">
                  <c:v>52</c:v>
                </c:pt>
                <c:pt idx="1">
                  <c:v>60</c:v>
                </c:pt>
                <c:pt idx="2">
                  <c:v>57</c:v>
                </c:pt>
                <c:pt idx="3">
                  <c:v>67</c:v>
                </c:pt>
                <c:pt idx="4">
                  <c:v>52</c:v>
                </c:pt>
                <c:pt idx="5">
                  <c:v>63</c:v>
                </c:pt>
                <c:pt idx="6">
                  <c:v>94</c:v>
                </c:pt>
                <c:pt idx="7">
                  <c:v>93</c:v>
                </c:pt>
                <c:pt idx="8">
                  <c:v>50</c:v>
                </c:pt>
                <c:pt idx="9">
                  <c:v>15</c:v>
                </c:pt>
                <c:pt idx="10">
                  <c:v>31</c:v>
                </c:pt>
                <c:pt idx="11">
                  <c:v>32</c:v>
                </c:pt>
                <c:pt idx="12">
                  <c:v>12</c:v>
                </c:pt>
                <c:pt idx="13">
                  <c:v>26</c:v>
                </c:pt>
                <c:pt idx="14">
                  <c:v>34</c:v>
                </c:pt>
                <c:pt idx="15">
                  <c:v>69</c:v>
                </c:pt>
                <c:pt idx="16">
                  <c:v>77</c:v>
                </c:pt>
                <c:pt idx="17">
                  <c:v>178</c:v>
                </c:pt>
                <c:pt idx="18">
                  <c:v>185</c:v>
                </c:pt>
                <c:pt idx="19">
                  <c:v>153</c:v>
                </c:pt>
                <c:pt idx="20">
                  <c:v>217</c:v>
                </c:pt>
                <c:pt idx="21">
                  <c:v>227</c:v>
                </c:pt>
                <c:pt idx="22">
                  <c:v>198</c:v>
                </c:pt>
              </c:numCache>
            </c:numRef>
          </c:val>
          <c:smooth val="0"/>
        </c:ser>
        <c:dLbls>
          <c:showLegendKey val="0"/>
          <c:showVal val="0"/>
          <c:showCatName val="0"/>
          <c:showSerName val="0"/>
          <c:showPercent val="0"/>
          <c:showBubbleSize val="0"/>
        </c:dLbls>
        <c:marker val="1"/>
        <c:smooth val="0"/>
        <c:axId val="73179904"/>
        <c:axId val="73181440"/>
      </c:lineChart>
      <c:catAx>
        <c:axId val="73179904"/>
        <c:scaling>
          <c:orientation val="minMax"/>
        </c:scaling>
        <c:delete val="0"/>
        <c:axPos val="b"/>
        <c:numFmt formatCode="General" sourceLinked="1"/>
        <c:majorTickMark val="out"/>
        <c:minorTickMark val="none"/>
        <c:tickLblPos val="nextTo"/>
        <c:txPr>
          <a:bodyPr rot="-5400000" vert="horz"/>
          <a:lstStyle/>
          <a:p>
            <a:pPr>
              <a:defRPr sz="1400">
                <a:latin typeface="Times New Roman" pitchFamily="18" charset="0"/>
                <a:cs typeface="Times New Roman" pitchFamily="18" charset="0"/>
              </a:defRPr>
            </a:pPr>
            <a:endParaRPr lang="es-ES"/>
          </a:p>
        </c:txPr>
        <c:crossAx val="73181440"/>
        <c:crosses val="autoZero"/>
        <c:auto val="1"/>
        <c:lblAlgn val="ctr"/>
        <c:lblOffset val="100"/>
        <c:noMultiLvlLbl val="0"/>
      </c:catAx>
      <c:valAx>
        <c:axId val="73181440"/>
        <c:scaling>
          <c:orientation val="minMax"/>
          <c:max val="300"/>
          <c:min val="0"/>
        </c:scaling>
        <c:delete val="0"/>
        <c:axPos val="l"/>
        <c:majorGridlines/>
        <c:numFmt formatCode="General" sourceLinked="1"/>
        <c:majorTickMark val="out"/>
        <c:minorTickMark val="none"/>
        <c:tickLblPos val="nextTo"/>
        <c:txPr>
          <a:bodyPr/>
          <a:lstStyle/>
          <a:p>
            <a:pPr>
              <a:defRPr sz="1200">
                <a:latin typeface="Times New Roman" pitchFamily="18" charset="0"/>
                <a:cs typeface="Times New Roman" pitchFamily="18" charset="0"/>
              </a:defRPr>
            </a:pPr>
            <a:endParaRPr lang="es-ES"/>
          </a:p>
        </c:txPr>
        <c:crossAx val="73179904"/>
        <c:crosses val="autoZero"/>
        <c:crossBetween val="between"/>
      </c:valAx>
    </c:plotArea>
    <c:plotVisOnly val="1"/>
    <c:dispBlanksAs val="gap"/>
    <c:showDLblsOverMax val="0"/>
  </c:chart>
  <c:spPr>
    <a:solidFill>
      <a:schemeClr val="bg1"/>
    </a:solidFill>
    <a:ln w="15875">
      <a:solidFill>
        <a:schemeClr val="tx1"/>
      </a:solidFill>
    </a:ln>
  </c:spPr>
  <c:txPr>
    <a:bodyPr/>
    <a:lstStyle/>
    <a:p>
      <a:pPr>
        <a:defRPr b="0"/>
      </a:pPr>
      <a:endParaRPr lang="es-E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CC8BC5-AD89-49C0-943C-F873B56E0AC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PE"/>
        </a:p>
      </dgm:t>
    </dgm:pt>
    <dgm:pt modelId="{C7B0BD2E-727C-4FBE-B689-D3C16C0BF9D2}">
      <dgm:prSet phldrT="[Texto]" custT="1"/>
      <dgm:spPr/>
      <dgm:t>
        <a:bodyPr/>
        <a:lstStyle/>
        <a:p>
          <a:r>
            <a:rPr lang="es-PE" sz="2000" dirty="0" smtClean="0">
              <a:latin typeface="Times New Roman" pitchFamily="18" charset="0"/>
              <a:cs typeface="Times New Roman" pitchFamily="18" charset="0"/>
            </a:rPr>
            <a:t>El gobierno sigue cometiendo errores estratégicos en la gestión del subsector hidrocarburos </a:t>
          </a:r>
          <a:endParaRPr lang="es-PE" sz="2000" dirty="0">
            <a:latin typeface="Times New Roman" pitchFamily="18" charset="0"/>
            <a:cs typeface="Times New Roman" pitchFamily="18" charset="0"/>
          </a:endParaRPr>
        </a:p>
      </dgm:t>
    </dgm:pt>
    <dgm:pt modelId="{69B1A342-E7D7-4538-90DC-FE9E0FB6FCFA}" type="parTrans" cxnId="{F9A26FFB-9A99-4CFD-8CAF-E1224C0B0CFA}">
      <dgm:prSet/>
      <dgm:spPr/>
      <dgm:t>
        <a:bodyPr/>
        <a:lstStyle/>
        <a:p>
          <a:endParaRPr lang="es-PE"/>
        </a:p>
      </dgm:t>
    </dgm:pt>
    <dgm:pt modelId="{1EC89511-8F16-4EEC-B36B-FF0409605D74}" type="sibTrans" cxnId="{F9A26FFB-9A99-4CFD-8CAF-E1224C0B0CFA}">
      <dgm:prSet/>
      <dgm:spPr/>
      <dgm:t>
        <a:bodyPr/>
        <a:lstStyle/>
        <a:p>
          <a:endParaRPr lang="es-PE"/>
        </a:p>
      </dgm:t>
    </dgm:pt>
    <dgm:pt modelId="{CBAD8AEA-40B2-4C45-A79C-F0A39C2A4F33}">
      <dgm:prSet phldrT="[Texto]" custT="1"/>
      <dgm:spPr/>
      <dgm:t>
        <a:bodyPr/>
        <a:lstStyle/>
        <a:p>
          <a:r>
            <a:rPr lang="es-PE" sz="2000" dirty="0" smtClean="0">
              <a:latin typeface="Times New Roman" pitchFamily="18" charset="0"/>
              <a:cs typeface="Times New Roman" pitchFamily="18" charset="0"/>
            </a:rPr>
            <a:t>El gobierno miente de manera sistemática sobre PETROPERÚ </a:t>
          </a:r>
          <a:endParaRPr lang="es-PE" sz="2000" dirty="0">
            <a:latin typeface="Times New Roman" pitchFamily="18" charset="0"/>
            <a:cs typeface="Times New Roman" pitchFamily="18" charset="0"/>
          </a:endParaRPr>
        </a:p>
      </dgm:t>
    </dgm:pt>
    <dgm:pt modelId="{3C611BDD-62BB-4273-8B7F-499EB934FB05}" type="parTrans" cxnId="{FE6A1ABD-88DF-40EE-A071-3B8F5D0720EB}">
      <dgm:prSet/>
      <dgm:spPr/>
      <dgm:t>
        <a:bodyPr/>
        <a:lstStyle/>
        <a:p>
          <a:endParaRPr lang="es-PE"/>
        </a:p>
      </dgm:t>
    </dgm:pt>
    <dgm:pt modelId="{3D6E67AE-0AF6-45C6-B830-6CF4EB55B09D}" type="sibTrans" cxnId="{FE6A1ABD-88DF-40EE-A071-3B8F5D0720EB}">
      <dgm:prSet/>
      <dgm:spPr/>
      <dgm:t>
        <a:bodyPr/>
        <a:lstStyle/>
        <a:p>
          <a:endParaRPr lang="es-PE"/>
        </a:p>
      </dgm:t>
    </dgm:pt>
    <dgm:pt modelId="{96C11273-E990-4FBF-B7A5-5E0A777ABAA2}">
      <dgm:prSet phldrT="[Texto]" custT="1"/>
      <dgm:spPr/>
      <dgm:t>
        <a:bodyPr/>
        <a:lstStyle/>
        <a:p>
          <a:r>
            <a:rPr lang="es-PE" sz="2000" dirty="0" smtClean="0">
              <a:latin typeface="Times New Roman" pitchFamily="18" charset="0"/>
              <a:cs typeface="Times New Roman" pitchFamily="18" charset="0"/>
            </a:rPr>
            <a:t>Necesidad de «blindar» a PETROPERÚ de gobiernos indolentes </a:t>
          </a:r>
          <a:endParaRPr lang="es-PE" sz="2000" dirty="0">
            <a:latin typeface="Times New Roman" pitchFamily="18" charset="0"/>
            <a:cs typeface="Times New Roman" pitchFamily="18" charset="0"/>
          </a:endParaRPr>
        </a:p>
      </dgm:t>
    </dgm:pt>
    <dgm:pt modelId="{4EE2CD8E-26E2-4CE1-8A74-CAF2DBDFA141}" type="parTrans" cxnId="{486AB129-DA5B-4041-999A-3044A6D7AA9B}">
      <dgm:prSet/>
      <dgm:spPr/>
      <dgm:t>
        <a:bodyPr/>
        <a:lstStyle/>
        <a:p>
          <a:endParaRPr lang="es-PE"/>
        </a:p>
      </dgm:t>
    </dgm:pt>
    <dgm:pt modelId="{B626D66A-25BB-490E-88F2-BA1386886B2D}" type="sibTrans" cxnId="{486AB129-DA5B-4041-999A-3044A6D7AA9B}">
      <dgm:prSet/>
      <dgm:spPr/>
      <dgm:t>
        <a:bodyPr/>
        <a:lstStyle/>
        <a:p>
          <a:endParaRPr lang="es-PE"/>
        </a:p>
      </dgm:t>
    </dgm:pt>
    <dgm:pt modelId="{732DC396-3795-4AB7-9AAC-D6ABC313F287}">
      <dgm:prSet phldrT="[Texto]" custT="1"/>
      <dgm:spPr/>
      <dgm:t>
        <a:bodyPr/>
        <a:lstStyle/>
        <a:p>
          <a:r>
            <a:rPr lang="es-PE" sz="2000" dirty="0" smtClean="0">
              <a:latin typeface="Times New Roman" pitchFamily="18" charset="0"/>
              <a:cs typeface="Times New Roman" pitchFamily="18" charset="0"/>
            </a:rPr>
            <a:t>Ley 30130 impide el desarrollo integral de PETROPERÚ. No garantiza ejecución del PMRT. La privatización de parte del capital social, tal como está concebida, generará pérdidas para el Estado peruano </a:t>
          </a:r>
          <a:endParaRPr lang="es-PE" sz="2000" dirty="0">
            <a:latin typeface="Times New Roman" pitchFamily="18" charset="0"/>
            <a:cs typeface="Times New Roman" pitchFamily="18" charset="0"/>
          </a:endParaRPr>
        </a:p>
      </dgm:t>
    </dgm:pt>
    <dgm:pt modelId="{11CCA096-720E-442A-96D2-DDBB707D571B}" type="parTrans" cxnId="{9D74D78C-9C73-4ADF-9DD6-969151401D5A}">
      <dgm:prSet/>
      <dgm:spPr/>
      <dgm:t>
        <a:bodyPr/>
        <a:lstStyle/>
        <a:p>
          <a:endParaRPr lang="es-PE"/>
        </a:p>
      </dgm:t>
    </dgm:pt>
    <dgm:pt modelId="{88FF5C88-CFF8-41B9-A17F-BA9376579014}" type="sibTrans" cxnId="{9D74D78C-9C73-4ADF-9DD6-969151401D5A}">
      <dgm:prSet/>
      <dgm:spPr/>
      <dgm:t>
        <a:bodyPr/>
        <a:lstStyle/>
        <a:p>
          <a:endParaRPr lang="es-PE"/>
        </a:p>
      </dgm:t>
    </dgm:pt>
    <dgm:pt modelId="{45F324F1-153C-4B71-8D14-9CEFDC6A6989}">
      <dgm:prSet phldrT="[Texto]" custT="1"/>
      <dgm:spPr/>
      <dgm:t>
        <a:bodyPr/>
        <a:lstStyle/>
        <a:p>
          <a:r>
            <a:rPr lang="es-PE" sz="2000" dirty="0" smtClean="0">
              <a:latin typeface="Times New Roman" pitchFamily="18" charset="0"/>
              <a:cs typeface="Times New Roman" pitchFamily="18" charset="0"/>
            </a:rPr>
            <a:t>PETROPERÚ continua con un papel marginal. Sin rol alguno (instrumento) para la política sectorial y nacional</a:t>
          </a:r>
          <a:endParaRPr lang="es-PE" sz="2000" dirty="0">
            <a:latin typeface="Times New Roman" pitchFamily="18" charset="0"/>
            <a:cs typeface="Times New Roman" pitchFamily="18" charset="0"/>
          </a:endParaRPr>
        </a:p>
      </dgm:t>
    </dgm:pt>
    <dgm:pt modelId="{5C334A72-DDDA-484B-9AA6-1DB0953E0B6B}" type="parTrans" cxnId="{AE727BCC-6100-4E63-9F4A-BD3BA0F7D2C8}">
      <dgm:prSet/>
      <dgm:spPr/>
      <dgm:t>
        <a:bodyPr/>
        <a:lstStyle/>
        <a:p>
          <a:endParaRPr lang="es-PE"/>
        </a:p>
      </dgm:t>
    </dgm:pt>
    <dgm:pt modelId="{423CC81D-6DD1-4D97-9979-EE325095A8EC}" type="sibTrans" cxnId="{AE727BCC-6100-4E63-9F4A-BD3BA0F7D2C8}">
      <dgm:prSet/>
      <dgm:spPr/>
      <dgm:t>
        <a:bodyPr/>
        <a:lstStyle/>
        <a:p>
          <a:endParaRPr lang="es-PE"/>
        </a:p>
      </dgm:t>
    </dgm:pt>
    <dgm:pt modelId="{DBA12F6F-1E74-47B1-82F7-F4E1F8608527}" type="pres">
      <dgm:prSet presAssocID="{C4CC8BC5-AD89-49C0-943C-F873B56E0AC4}" presName="Name0" presStyleCnt="0">
        <dgm:presLayoutVars>
          <dgm:chMax val="7"/>
          <dgm:chPref val="7"/>
          <dgm:dir/>
        </dgm:presLayoutVars>
      </dgm:prSet>
      <dgm:spPr/>
      <dgm:t>
        <a:bodyPr/>
        <a:lstStyle/>
        <a:p>
          <a:endParaRPr lang="es-ES"/>
        </a:p>
      </dgm:t>
    </dgm:pt>
    <dgm:pt modelId="{FD97B918-3E3E-40DB-9434-60780D68E92D}" type="pres">
      <dgm:prSet presAssocID="{C4CC8BC5-AD89-49C0-943C-F873B56E0AC4}" presName="Name1" presStyleCnt="0"/>
      <dgm:spPr/>
    </dgm:pt>
    <dgm:pt modelId="{E9314BDD-B348-4B36-A85F-D2EDACDB02E3}" type="pres">
      <dgm:prSet presAssocID="{C4CC8BC5-AD89-49C0-943C-F873B56E0AC4}" presName="cycle" presStyleCnt="0"/>
      <dgm:spPr/>
    </dgm:pt>
    <dgm:pt modelId="{00A52155-EFAD-40FC-9B5D-E01380CE2B14}" type="pres">
      <dgm:prSet presAssocID="{C4CC8BC5-AD89-49C0-943C-F873B56E0AC4}" presName="srcNode" presStyleLbl="node1" presStyleIdx="0" presStyleCnt="5"/>
      <dgm:spPr/>
    </dgm:pt>
    <dgm:pt modelId="{0393ED46-E1A8-4D81-B2D9-1001B517D2F6}" type="pres">
      <dgm:prSet presAssocID="{C4CC8BC5-AD89-49C0-943C-F873B56E0AC4}" presName="conn" presStyleLbl="parChTrans1D2" presStyleIdx="0" presStyleCnt="1"/>
      <dgm:spPr/>
      <dgm:t>
        <a:bodyPr/>
        <a:lstStyle/>
        <a:p>
          <a:endParaRPr lang="es-ES"/>
        </a:p>
      </dgm:t>
    </dgm:pt>
    <dgm:pt modelId="{98330C62-0A5E-493C-A39D-915BD04D5DC8}" type="pres">
      <dgm:prSet presAssocID="{C4CC8BC5-AD89-49C0-943C-F873B56E0AC4}" presName="extraNode" presStyleLbl="node1" presStyleIdx="0" presStyleCnt="5"/>
      <dgm:spPr/>
    </dgm:pt>
    <dgm:pt modelId="{41E023B1-318B-44AC-B76B-0ACCC1996E87}" type="pres">
      <dgm:prSet presAssocID="{C4CC8BC5-AD89-49C0-943C-F873B56E0AC4}" presName="dstNode" presStyleLbl="node1" presStyleIdx="0" presStyleCnt="5"/>
      <dgm:spPr/>
    </dgm:pt>
    <dgm:pt modelId="{2D8BB71E-93FA-4DFA-9D9C-9B37565AB4F3}" type="pres">
      <dgm:prSet presAssocID="{C7B0BD2E-727C-4FBE-B689-D3C16C0BF9D2}" presName="text_1" presStyleLbl="node1" presStyleIdx="0" presStyleCnt="5">
        <dgm:presLayoutVars>
          <dgm:bulletEnabled val="1"/>
        </dgm:presLayoutVars>
      </dgm:prSet>
      <dgm:spPr/>
      <dgm:t>
        <a:bodyPr/>
        <a:lstStyle/>
        <a:p>
          <a:endParaRPr lang="es-PE"/>
        </a:p>
      </dgm:t>
    </dgm:pt>
    <dgm:pt modelId="{CF0B94D6-3ADB-4836-8A5F-E8877780194D}" type="pres">
      <dgm:prSet presAssocID="{C7B0BD2E-727C-4FBE-B689-D3C16C0BF9D2}" presName="accent_1" presStyleCnt="0"/>
      <dgm:spPr/>
    </dgm:pt>
    <dgm:pt modelId="{99C07DD8-C404-4365-BC44-60F3B2473EFD}" type="pres">
      <dgm:prSet presAssocID="{C7B0BD2E-727C-4FBE-B689-D3C16C0BF9D2}" presName="accentRepeatNode" presStyleLbl="solidFgAcc1" presStyleIdx="0" presStyleCnt="5"/>
      <dgm:spPr/>
    </dgm:pt>
    <dgm:pt modelId="{2CCD6DE2-3B4A-4F86-8B3E-85BCDCEBDCC8}" type="pres">
      <dgm:prSet presAssocID="{45F324F1-153C-4B71-8D14-9CEFDC6A6989}" presName="text_2" presStyleLbl="node1" presStyleIdx="1" presStyleCnt="5" custScaleX="99990">
        <dgm:presLayoutVars>
          <dgm:bulletEnabled val="1"/>
        </dgm:presLayoutVars>
      </dgm:prSet>
      <dgm:spPr/>
      <dgm:t>
        <a:bodyPr/>
        <a:lstStyle/>
        <a:p>
          <a:endParaRPr lang="es-PE"/>
        </a:p>
      </dgm:t>
    </dgm:pt>
    <dgm:pt modelId="{1186C803-BB81-4D3A-9394-DB8B650FF211}" type="pres">
      <dgm:prSet presAssocID="{45F324F1-153C-4B71-8D14-9CEFDC6A6989}" presName="accent_2" presStyleCnt="0"/>
      <dgm:spPr/>
    </dgm:pt>
    <dgm:pt modelId="{29A7D3C8-FA3B-4904-B815-95A0D799FEFC}" type="pres">
      <dgm:prSet presAssocID="{45F324F1-153C-4B71-8D14-9CEFDC6A6989}" presName="accentRepeatNode" presStyleLbl="solidFgAcc1" presStyleIdx="1" presStyleCnt="5"/>
      <dgm:spPr/>
    </dgm:pt>
    <dgm:pt modelId="{2881F151-03FE-47CE-BA92-A7EEACED0B25}" type="pres">
      <dgm:prSet presAssocID="{732DC396-3795-4AB7-9AAC-D6ABC313F287}" presName="text_3" presStyleLbl="node1" presStyleIdx="2" presStyleCnt="5" custScaleY="159949">
        <dgm:presLayoutVars>
          <dgm:bulletEnabled val="1"/>
        </dgm:presLayoutVars>
      </dgm:prSet>
      <dgm:spPr/>
      <dgm:t>
        <a:bodyPr/>
        <a:lstStyle/>
        <a:p>
          <a:endParaRPr lang="es-ES"/>
        </a:p>
      </dgm:t>
    </dgm:pt>
    <dgm:pt modelId="{C5066723-B1AF-4DB7-99F8-3E590AB334E9}" type="pres">
      <dgm:prSet presAssocID="{732DC396-3795-4AB7-9AAC-D6ABC313F287}" presName="accent_3" presStyleCnt="0"/>
      <dgm:spPr/>
    </dgm:pt>
    <dgm:pt modelId="{896DE5E8-8F5F-4B29-97C4-6A060C0CE28B}" type="pres">
      <dgm:prSet presAssocID="{732DC396-3795-4AB7-9AAC-D6ABC313F287}" presName="accentRepeatNode" presStyleLbl="solidFgAcc1" presStyleIdx="2" presStyleCnt="5"/>
      <dgm:spPr/>
    </dgm:pt>
    <dgm:pt modelId="{13B09AD6-803E-4AF7-94AE-725275752FD1}" type="pres">
      <dgm:prSet presAssocID="{CBAD8AEA-40B2-4C45-A79C-F0A39C2A4F33}" presName="text_4" presStyleLbl="node1" presStyleIdx="3" presStyleCnt="5">
        <dgm:presLayoutVars>
          <dgm:bulletEnabled val="1"/>
        </dgm:presLayoutVars>
      </dgm:prSet>
      <dgm:spPr/>
      <dgm:t>
        <a:bodyPr/>
        <a:lstStyle/>
        <a:p>
          <a:endParaRPr lang="es-ES"/>
        </a:p>
      </dgm:t>
    </dgm:pt>
    <dgm:pt modelId="{D6794D74-2A0A-49BF-8363-79EAB7EB5F1E}" type="pres">
      <dgm:prSet presAssocID="{CBAD8AEA-40B2-4C45-A79C-F0A39C2A4F33}" presName="accent_4" presStyleCnt="0"/>
      <dgm:spPr/>
    </dgm:pt>
    <dgm:pt modelId="{DDC300E7-9985-446D-84E2-E052E3B1D87E}" type="pres">
      <dgm:prSet presAssocID="{CBAD8AEA-40B2-4C45-A79C-F0A39C2A4F33}" presName="accentRepeatNode" presStyleLbl="solidFgAcc1" presStyleIdx="3" presStyleCnt="5"/>
      <dgm:spPr/>
    </dgm:pt>
    <dgm:pt modelId="{7D5C3E9E-FE8C-4863-9B5B-57A9356B9441}" type="pres">
      <dgm:prSet presAssocID="{96C11273-E990-4FBF-B7A5-5E0A777ABAA2}" presName="text_5" presStyleLbl="node1" presStyleIdx="4" presStyleCnt="5">
        <dgm:presLayoutVars>
          <dgm:bulletEnabled val="1"/>
        </dgm:presLayoutVars>
      </dgm:prSet>
      <dgm:spPr/>
      <dgm:t>
        <a:bodyPr/>
        <a:lstStyle/>
        <a:p>
          <a:endParaRPr lang="es-ES"/>
        </a:p>
      </dgm:t>
    </dgm:pt>
    <dgm:pt modelId="{D89D11CA-ED52-44DD-A4C4-A9C332ACC3A2}" type="pres">
      <dgm:prSet presAssocID="{96C11273-E990-4FBF-B7A5-5E0A777ABAA2}" presName="accent_5" presStyleCnt="0"/>
      <dgm:spPr/>
    </dgm:pt>
    <dgm:pt modelId="{AEAC617D-4C56-4823-82AE-16208879CA71}" type="pres">
      <dgm:prSet presAssocID="{96C11273-E990-4FBF-B7A5-5E0A777ABAA2}" presName="accentRepeatNode" presStyleLbl="solidFgAcc1" presStyleIdx="4" presStyleCnt="5"/>
      <dgm:spPr/>
    </dgm:pt>
  </dgm:ptLst>
  <dgm:cxnLst>
    <dgm:cxn modelId="{5EE67F87-2C8F-4757-8AE7-376D7ECF13A1}" type="presOf" srcId="{C4CC8BC5-AD89-49C0-943C-F873B56E0AC4}" destId="{DBA12F6F-1E74-47B1-82F7-F4E1F8608527}" srcOrd="0" destOrd="0" presId="urn:microsoft.com/office/officeart/2008/layout/VerticalCurvedList"/>
    <dgm:cxn modelId="{EF37D0B5-F388-403B-A5DB-EFB26D744FF1}" type="presOf" srcId="{C7B0BD2E-727C-4FBE-B689-D3C16C0BF9D2}" destId="{2D8BB71E-93FA-4DFA-9D9C-9B37565AB4F3}" srcOrd="0" destOrd="0" presId="urn:microsoft.com/office/officeart/2008/layout/VerticalCurvedList"/>
    <dgm:cxn modelId="{486AB129-DA5B-4041-999A-3044A6D7AA9B}" srcId="{C4CC8BC5-AD89-49C0-943C-F873B56E0AC4}" destId="{96C11273-E990-4FBF-B7A5-5E0A777ABAA2}" srcOrd="4" destOrd="0" parTransId="{4EE2CD8E-26E2-4CE1-8A74-CAF2DBDFA141}" sibTransId="{B626D66A-25BB-490E-88F2-BA1386886B2D}"/>
    <dgm:cxn modelId="{25812CDC-9F6C-40C1-858F-B62329B628FD}" type="presOf" srcId="{732DC396-3795-4AB7-9AAC-D6ABC313F287}" destId="{2881F151-03FE-47CE-BA92-A7EEACED0B25}" srcOrd="0" destOrd="0" presId="urn:microsoft.com/office/officeart/2008/layout/VerticalCurvedList"/>
    <dgm:cxn modelId="{AE727BCC-6100-4E63-9F4A-BD3BA0F7D2C8}" srcId="{C4CC8BC5-AD89-49C0-943C-F873B56E0AC4}" destId="{45F324F1-153C-4B71-8D14-9CEFDC6A6989}" srcOrd="1" destOrd="0" parTransId="{5C334A72-DDDA-484B-9AA6-1DB0953E0B6B}" sibTransId="{423CC81D-6DD1-4D97-9979-EE325095A8EC}"/>
    <dgm:cxn modelId="{F9A26FFB-9A99-4CFD-8CAF-E1224C0B0CFA}" srcId="{C4CC8BC5-AD89-49C0-943C-F873B56E0AC4}" destId="{C7B0BD2E-727C-4FBE-B689-D3C16C0BF9D2}" srcOrd="0" destOrd="0" parTransId="{69B1A342-E7D7-4538-90DC-FE9E0FB6FCFA}" sibTransId="{1EC89511-8F16-4EEC-B36B-FF0409605D74}"/>
    <dgm:cxn modelId="{D167EA73-A060-4B06-BC55-B1EC08309607}" type="presOf" srcId="{1EC89511-8F16-4EEC-B36B-FF0409605D74}" destId="{0393ED46-E1A8-4D81-B2D9-1001B517D2F6}" srcOrd="0" destOrd="0" presId="urn:microsoft.com/office/officeart/2008/layout/VerticalCurvedList"/>
    <dgm:cxn modelId="{6670774D-BEBE-4074-8920-1403B94AE75B}" type="presOf" srcId="{CBAD8AEA-40B2-4C45-A79C-F0A39C2A4F33}" destId="{13B09AD6-803E-4AF7-94AE-725275752FD1}" srcOrd="0" destOrd="0" presId="urn:microsoft.com/office/officeart/2008/layout/VerticalCurvedList"/>
    <dgm:cxn modelId="{B5CA273E-5698-4E86-8C88-2F069A5C5D9E}" type="presOf" srcId="{96C11273-E990-4FBF-B7A5-5E0A777ABAA2}" destId="{7D5C3E9E-FE8C-4863-9B5B-57A9356B9441}" srcOrd="0" destOrd="0" presId="urn:microsoft.com/office/officeart/2008/layout/VerticalCurvedList"/>
    <dgm:cxn modelId="{FE6A1ABD-88DF-40EE-A071-3B8F5D0720EB}" srcId="{C4CC8BC5-AD89-49C0-943C-F873B56E0AC4}" destId="{CBAD8AEA-40B2-4C45-A79C-F0A39C2A4F33}" srcOrd="3" destOrd="0" parTransId="{3C611BDD-62BB-4273-8B7F-499EB934FB05}" sibTransId="{3D6E67AE-0AF6-45C6-B830-6CF4EB55B09D}"/>
    <dgm:cxn modelId="{9D74D78C-9C73-4ADF-9DD6-969151401D5A}" srcId="{C4CC8BC5-AD89-49C0-943C-F873B56E0AC4}" destId="{732DC396-3795-4AB7-9AAC-D6ABC313F287}" srcOrd="2" destOrd="0" parTransId="{11CCA096-720E-442A-96D2-DDBB707D571B}" sibTransId="{88FF5C88-CFF8-41B9-A17F-BA9376579014}"/>
    <dgm:cxn modelId="{376E7816-9A51-4295-95A4-3A15B0AE6A4A}" type="presOf" srcId="{45F324F1-153C-4B71-8D14-9CEFDC6A6989}" destId="{2CCD6DE2-3B4A-4F86-8B3E-85BCDCEBDCC8}" srcOrd="0" destOrd="0" presId="urn:microsoft.com/office/officeart/2008/layout/VerticalCurvedList"/>
    <dgm:cxn modelId="{0545A24C-1926-41D4-9B77-C3C7215F4267}" type="presParOf" srcId="{DBA12F6F-1E74-47B1-82F7-F4E1F8608527}" destId="{FD97B918-3E3E-40DB-9434-60780D68E92D}" srcOrd="0" destOrd="0" presId="urn:microsoft.com/office/officeart/2008/layout/VerticalCurvedList"/>
    <dgm:cxn modelId="{D4844008-5B41-4E1C-8C81-15F83D69137A}" type="presParOf" srcId="{FD97B918-3E3E-40DB-9434-60780D68E92D}" destId="{E9314BDD-B348-4B36-A85F-D2EDACDB02E3}" srcOrd="0" destOrd="0" presId="urn:microsoft.com/office/officeart/2008/layout/VerticalCurvedList"/>
    <dgm:cxn modelId="{FE36F6B9-E296-4557-B471-A9A52E0E330B}" type="presParOf" srcId="{E9314BDD-B348-4B36-A85F-D2EDACDB02E3}" destId="{00A52155-EFAD-40FC-9B5D-E01380CE2B14}" srcOrd="0" destOrd="0" presId="urn:microsoft.com/office/officeart/2008/layout/VerticalCurvedList"/>
    <dgm:cxn modelId="{4DBF675B-A44C-4999-B792-5A48B6404951}" type="presParOf" srcId="{E9314BDD-B348-4B36-A85F-D2EDACDB02E3}" destId="{0393ED46-E1A8-4D81-B2D9-1001B517D2F6}" srcOrd="1" destOrd="0" presId="urn:microsoft.com/office/officeart/2008/layout/VerticalCurvedList"/>
    <dgm:cxn modelId="{2868012E-18A2-4D7D-847A-1E8B2AE2495C}" type="presParOf" srcId="{E9314BDD-B348-4B36-A85F-D2EDACDB02E3}" destId="{98330C62-0A5E-493C-A39D-915BD04D5DC8}" srcOrd="2" destOrd="0" presId="urn:microsoft.com/office/officeart/2008/layout/VerticalCurvedList"/>
    <dgm:cxn modelId="{A6C0187E-3469-4157-81B0-4EF3AD287AE6}" type="presParOf" srcId="{E9314BDD-B348-4B36-A85F-D2EDACDB02E3}" destId="{41E023B1-318B-44AC-B76B-0ACCC1996E87}" srcOrd="3" destOrd="0" presId="urn:microsoft.com/office/officeart/2008/layout/VerticalCurvedList"/>
    <dgm:cxn modelId="{79635A0B-0100-43F6-BE20-D77101F10788}" type="presParOf" srcId="{FD97B918-3E3E-40DB-9434-60780D68E92D}" destId="{2D8BB71E-93FA-4DFA-9D9C-9B37565AB4F3}" srcOrd="1" destOrd="0" presId="urn:microsoft.com/office/officeart/2008/layout/VerticalCurvedList"/>
    <dgm:cxn modelId="{7A869EF8-9EC8-43C2-BD53-061E370AA2CD}" type="presParOf" srcId="{FD97B918-3E3E-40DB-9434-60780D68E92D}" destId="{CF0B94D6-3ADB-4836-8A5F-E8877780194D}" srcOrd="2" destOrd="0" presId="urn:microsoft.com/office/officeart/2008/layout/VerticalCurvedList"/>
    <dgm:cxn modelId="{37A1156F-2B4D-4C96-B3A9-8B7473F119CF}" type="presParOf" srcId="{CF0B94D6-3ADB-4836-8A5F-E8877780194D}" destId="{99C07DD8-C404-4365-BC44-60F3B2473EFD}" srcOrd="0" destOrd="0" presId="urn:microsoft.com/office/officeart/2008/layout/VerticalCurvedList"/>
    <dgm:cxn modelId="{AC638223-BA19-4520-A1CF-B439941F5ECD}" type="presParOf" srcId="{FD97B918-3E3E-40DB-9434-60780D68E92D}" destId="{2CCD6DE2-3B4A-4F86-8B3E-85BCDCEBDCC8}" srcOrd="3" destOrd="0" presId="urn:microsoft.com/office/officeart/2008/layout/VerticalCurvedList"/>
    <dgm:cxn modelId="{CE4D5495-A931-4F71-9F54-456377B4D88C}" type="presParOf" srcId="{FD97B918-3E3E-40DB-9434-60780D68E92D}" destId="{1186C803-BB81-4D3A-9394-DB8B650FF211}" srcOrd="4" destOrd="0" presId="urn:microsoft.com/office/officeart/2008/layout/VerticalCurvedList"/>
    <dgm:cxn modelId="{0BAC50A0-F3B4-4CE3-9907-FF1BE4F1871E}" type="presParOf" srcId="{1186C803-BB81-4D3A-9394-DB8B650FF211}" destId="{29A7D3C8-FA3B-4904-B815-95A0D799FEFC}" srcOrd="0" destOrd="0" presId="urn:microsoft.com/office/officeart/2008/layout/VerticalCurvedList"/>
    <dgm:cxn modelId="{FF711584-1ACE-4249-9F5E-950BB99D66FF}" type="presParOf" srcId="{FD97B918-3E3E-40DB-9434-60780D68E92D}" destId="{2881F151-03FE-47CE-BA92-A7EEACED0B25}" srcOrd="5" destOrd="0" presId="urn:microsoft.com/office/officeart/2008/layout/VerticalCurvedList"/>
    <dgm:cxn modelId="{FD8D7C60-5926-41FC-A04A-94126742B762}" type="presParOf" srcId="{FD97B918-3E3E-40DB-9434-60780D68E92D}" destId="{C5066723-B1AF-4DB7-99F8-3E590AB334E9}" srcOrd="6" destOrd="0" presId="urn:microsoft.com/office/officeart/2008/layout/VerticalCurvedList"/>
    <dgm:cxn modelId="{50D525D0-A686-42E5-9A84-5BF76E613C50}" type="presParOf" srcId="{C5066723-B1AF-4DB7-99F8-3E590AB334E9}" destId="{896DE5E8-8F5F-4B29-97C4-6A060C0CE28B}" srcOrd="0" destOrd="0" presId="urn:microsoft.com/office/officeart/2008/layout/VerticalCurvedList"/>
    <dgm:cxn modelId="{E0145645-E2DD-4F42-9E08-D6A070B585BE}" type="presParOf" srcId="{FD97B918-3E3E-40DB-9434-60780D68E92D}" destId="{13B09AD6-803E-4AF7-94AE-725275752FD1}" srcOrd="7" destOrd="0" presId="urn:microsoft.com/office/officeart/2008/layout/VerticalCurvedList"/>
    <dgm:cxn modelId="{E85655FE-EC6F-4D66-A7C2-45A71D8E1748}" type="presParOf" srcId="{FD97B918-3E3E-40DB-9434-60780D68E92D}" destId="{D6794D74-2A0A-49BF-8363-79EAB7EB5F1E}" srcOrd="8" destOrd="0" presId="urn:microsoft.com/office/officeart/2008/layout/VerticalCurvedList"/>
    <dgm:cxn modelId="{7B5C76EB-B6F2-4D15-94FD-885AFD52A49B}" type="presParOf" srcId="{D6794D74-2A0A-49BF-8363-79EAB7EB5F1E}" destId="{DDC300E7-9985-446D-84E2-E052E3B1D87E}" srcOrd="0" destOrd="0" presId="urn:microsoft.com/office/officeart/2008/layout/VerticalCurvedList"/>
    <dgm:cxn modelId="{7CC5B9DD-1270-4F30-B66E-E5952DE62CD5}" type="presParOf" srcId="{FD97B918-3E3E-40DB-9434-60780D68E92D}" destId="{7D5C3E9E-FE8C-4863-9B5B-57A9356B9441}" srcOrd="9" destOrd="0" presId="urn:microsoft.com/office/officeart/2008/layout/VerticalCurvedList"/>
    <dgm:cxn modelId="{66F0D2DC-EE5E-452F-B27F-760F0239D9EB}" type="presParOf" srcId="{FD97B918-3E3E-40DB-9434-60780D68E92D}" destId="{D89D11CA-ED52-44DD-A4C4-A9C332ACC3A2}" srcOrd="10" destOrd="0" presId="urn:microsoft.com/office/officeart/2008/layout/VerticalCurvedList"/>
    <dgm:cxn modelId="{528C6CC8-D2F7-4897-9F87-8C28D93A7835}" type="presParOf" srcId="{D89D11CA-ED52-44DD-A4C4-A9C332ACC3A2}" destId="{AEAC617D-4C56-4823-82AE-16208879CA7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1DA5E59-4285-4D33-AC4A-881A842CA37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PE"/>
        </a:p>
      </dgm:t>
    </dgm:pt>
    <dgm:pt modelId="{F317C894-1630-43DE-AB3E-B17FA13F8758}">
      <dgm:prSet phldrT="[Texto]" custT="1"/>
      <dgm:spPr/>
      <dgm:t>
        <a:bodyPr/>
        <a:lstStyle/>
        <a:p>
          <a:r>
            <a:rPr lang="es-PE" sz="2400" dirty="0" smtClean="0">
              <a:latin typeface="Times New Roman" pitchFamily="18" charset="0"/>
              <a:cs typeface="Times New Roman" pitchFamily="18" charset="0"/>
            </a:rPr>
            <a:t>2</a:t>
          </a:r>
          <a:endParaRPr lang="es-PE" sz="2400" dirty="0">
            <a:latin typeface="Times New Roman" pitchFamily="18" charset="0"/>
            <a:cs typeface="Times New Roman" pitchFamily="18" charset="0"/>
          </a:endParaRPr>
        </a:p>
      </dgm:t>
    </dgm:pt>
    <dgm:pt modelId="{C8B12C6F-B80F-4767-ACE7-F097DECD3073}" type="parTrans" cxnId="{4272490B-3C86-454E-BC5D-C43580D520E0}">
      <dgm:prSet/>
      <dgm:spPr/>
      <dgm:t>
        <a:bodyPr/>
        <a:lstStyle/>
        <a:p>
          <a:endParaRPr lang="es-PE" sz="2200">
            <a:latin typeface="Times New Roman" pitchFamily="18" charset="0"/>
            <a:cs typeface="Times New Roman" pitchFamily="18" charset="0"/>
          </a:endParaRPr>
        </a:p>
      </dgm:t>
    </dgm:pt>
    <dgm:pt modelId="{6C216EEA-079D-4B43-AD18-C277E9A512D3}" type="sibTrans" cxnId="{4272490B-3C86-454E-BC5D-C43580D520E0}">
      <dgm:prSet/>
      <dgm:spPr/>
      <dgm:t>
        <a:bodyPr/>
        <a:lstStyle/>
        <a:p>
          <a:endParaRPr lang="es-PE" sz="2200">
            <a:latin typeface="Times New Roman" pitchFamily="18" charset="0"/>
            <a:cs typeface="Times New Roman" pitchFamily="18" charset="0"/>
          </a:endParaRPr>
        </a:p>
      </dgm:t>
    </dgm:pt>
    <dgm:pt modelId="{13D1012B-DAFD-489D-B3C3-7DE8E1F02F0D}">
      <dgm:prSet phldrT="[Texto]" custT="1"/>
      <dgm:spPr/>
      <dgm:t>
        <a:bodyPr/>
        <a:lstStyle/>
        <a:p>
          <a:r>
            <a:rPr lang="es-PE" sz="2400" dirty="0" smtClean="0">
              <a:latin typeface="Times New Roman" pitchFamily="18" charset="0"/>
              <a:cs typeface="Times New Roman" pitchFamily="18" charset="0"/>
            </a:rPr>
            <a:t>3</a:t>
          </a:r>
          <a:endParaRPr lang="es-PE" sz="2400" dirty="0">
            <a:latin typeface="Times New Roman" pitchFamily="18" charset="0"/>
            <a:cs typeface="Times New Roman" pitchFamily="18" charset="0"/>
          </a:endParaRPr>
        </a:p>
      </dgm:t>
    </dgm:pt>
    <dgm:pt modelId="{B4D43DC4-E73B-47E7-987F-20C1FA99C053}" type="parTrans" cxnId="{387E6C21-0ABE-4730-84BB-8EACE94F00EB}">
      <dgm:prSet/>
      <dgm:spPr/>
      <dgm:t>
        <a:bodyPr/>
        <a:lstStyle/>
        <a:p>
          <a:endParaRPr lang="es-PE" sz="2200">
            <a:latin typeface="Times New Roman" pitchFamily="18" charset="0"/>
            <a:cs typeface="Times New Roman" pitchFamily="18" charset="0"/>
          </a:endParaRPr>
        </a:p>
      </dgm:t>
    </dgm:pt>
    <dgm:pt modelId="{AA3C1AAA-5C20-494C-9A24-D3CAE5AD565C}" type="sibTrans" cxnId="{387E6C21-0ABE-4730-84BB-8EACE94F00EB}">
      <dgm:prSet/>
      <dgm:spPr/>
      <dgm:t>
        <a:bodyPr/>
        <a:lstStyle/>
        <a:p>
          <a:endParaRPr lang="es-PE" sz="2200">
            <a:latin typeface="Times New Roman" pitchFamily="18" charset="0"/>
            <a:cs typeface="Times New Roman" pitchFamily="18" charset="0"/>
          </a:endParaRPr>
        </a:p>
      </dgm:t>
    </dgm:pt>
    <dgm:pt modelId="{A2529878-D169-4C6F-ABD6-751D631DFA5A}">
      <dgm:prSet phldrT="[Texto]" custT="1"/>
      <dgm:spPr/>
      <dgm:t>
        <a:bodyPr/>
        <a:lstStyle/>
        <a:p>
          <a:r>
            <a:rPr lang="es-PE" sz="2400" dirty="0" smtClean="0">
              <a:latin typeface="Times New Roman" pitchFamily="18" charset="0"/>
              <a:cs typeface="Times New Roman" pitchFamily="18" charset="0"/>
            </a:rPr>
            <a:t>4</a:t>
          </a:r>
          <a:endParaRPr lang="es-PE" sz="2400" dirty="0">
            <a:latin typeface="Times New Roman" pitchFamily="18" charset="0"/>
            <a:cs typeface="Times New Roman" pitchFamily="18" charset="0"/>
          </a:endParaRPr>
        </a:p>
      </dgm:t>
    </dgm:pt>
    <dgm:pt modelId="{412F96A9-3E4F-488A-8EBA-2D712B8B5BCA}" type="parTrans" cxnId="{474F5DE9-22A0-428B-AA67-FE30A250B37E}">
      <dgm:prSet/>
      <dgm:spPr/>
      <dgm:t>
        <a:bodyPr/>
        <a:lstStyle/>
        <a:p>
          <a:endParaRPr lang="es-PE" sz="2200">
            <a:latin typeface="Times New Roman" pitchFamily="18" charset="0"/>
            <a:cs typeface="Times New Roman" pitchFamily="18" charset="0"/>
          </a:endParaRPr>
        </a:p>
      </dgm:t>
    </dgm:pt>
    <dgm:pt modelId="{20DB0E14-22E8-4C39-A616-7AE2204E8E2C}" type="sibTrans" cxnId="{474F5DE9-22A0-428B-AA67-FE30A250B37E}">
      <dgm:prSet/>
      <dgm:spPr/>
      <dgm:t>
        <a:bodyPr/>
        <a:lstStyle/>
        <a:p>
          <a:endParaRPr lang="es-PE" sz="2200">
            <a:latin typeface="Times New Roman" pitchFamily="18" charset="0"/>
            <a:cs typeface="Times New Roman" pitchFamily="18" charset="0"/>
          </a:endParaRPr>
        </a:p>
      </dgm:t>
    </dgm:pt>
    <dgm:pt modelId="{CBC0FFEC-89A4-49AC-B432-B6FFCCDCF0E4}">
      <dgm:prSet phldrT="[Texto]" custT="1"/>
      <dgm:spPr/>
      <dgm:t>
        <a:bodyPr/>
        <a:lstStyle/>
        <a:p>
          <a:r>
            <a:rPr lang="es-PE" sz="2400" dirty="0" smtClean="0">
              <a:latin typeface="Times New Roman" pitchFamily="18" charset="0"/>
              <a:cs typeface="Times New Roman" pitchFamily="18" charset="0"/>
            </a:rPr>
            <a:t>1</a:t>
          </a:r>
          <a:endParaRPr lang="es-PE" sz="2400" dirty="0">
            <a:latin typeface="Times New Roman" pitchFamily="18" charset="0"/>
            <a:cs typeface="Times New Roman" pitchFamily="18" charset="0"/>
          </a:endParaRPr>
        </a:p>
      </dgm:t>
    </dgm:pt>
    <dgm:pt modelId="{CDC9D626-13B2-434D-BF87-48AE7B0D46E2}" type="parTrans" cxnId="{A1BA34B4-1719-4AEC-9C69-DB1B7E58BC75}">
      <dgm:prSet/>
      <dgm:spPr/>
      <dgm:t>
        <a:bodyPr/>
        <a:lstStyle/>
        <a:p>
          <a:endParaRPr lang="es-PE"/>
        </a:p>
      </dgm:t>
    </dgm:pt>
    <dgm:pt modelId="{0BD220F8-97B0-42AF-B071-8C21858C15FF}" type="sibTrans" cxnId="{A1BA34B4-1719-4AEC-9C69-DB1B7E58BC75}">
      <dgm:prSet/>
      <dgm:spPr/>
      <dgm:t>
        <a:bodyPr/>
        <a:lstStyle/>
        <a:p>
          <a:endParaRPr lang="es-PE"/>
        </a:p>
      </dgm:t>
    </dgm:pt>
    <dgm:pt modelId="{C1DEE58B-1260-4050-937E-9C4A43E7F762}">
      <dgm:prSet phldrT="[Texto]" custT="1"/>
      <dgm:spPr/>
      <dgm:t>
        <a:bodyPr/>
        <a:lstStyle/>
        <a:p>
          <a:r>
            <a:rPr lang="es-PE" sz="2400" dirty="0" smtClean="0">
              <a:latin typeface="Times New Roman" pitchFamily="18" charset="0"/>
              <a:cs typeface="Times New Roman" pitchFamily="18" charset="0"/>
            </a:rPr>
            <a:t>Energía e hidrocarburos son el insumo central para el crecimiento económico</a:t>
          </a:r>
          <a:endParaRPr lang="es-PE" sz="2400" dirty="0"/>
        </a:p>
      </dgm:t>
    </dgm:pt>
    <dgm:pt modelId="{5204D70F-3A16-4B24-B2B0-2FC7F86BFC3B}" type="parTrans" cxnId="{5AD4B9E4-5C62-454C-9836-89C1F16AC2F3}">
      <dgm:prSet/>
      <dgm:spPr/>
      <dgm:t>
        <a:bodyPr/>
        <a:lstStyle/>
        <a:p>
          <a:endParaRPr lang="es-PE"/>
        </a:p>
      </dgm:t>
    </dgm:pt>
    <dgm:pt modelId="{A76C94D2-FDAB-4D42-A5B3-4AC5D9799D20}" type="sibTrans" cxnId="{5AD4B9E4-5C62-454C-9836-89C1F16AC2F3}">
      <dgm:prSet/>
      <dgm:spPr/>
      <dgm:t>
        <a:bodyPr/>
        <a:lstStyle/>
        <a:p>
          <a:endParaRPr lang="es-PE"/>
        </a:p>
      </dgm:t>
    </dgm:pt>
    <dgm:pt modelId="{3E0573B2-DB6B-408C-9832-CE20CEFB34C7}">
      <dgm:prSet phldrT="[Texto]" custT="1"/>
      <dgm:spPr/>
      <dgm:t>
        <a:bodyPr/>
        <a:lstStyle/>
        <a:p>
          <a:r>
            <a:rPr lang="es-PE" sz="2400" dirty="0" smtClean="0">
              <a:latin typeface="Times New Roman" pitchFamily="18" charset="0"/>
              <a:cs typeface="Times New Roman" pitchFamily="18" charset="0"/>
            </a:rPr>
            <a:t>Factor clave del cuarto paradigma tecno-económico</a:t>
          </a:r>
          <a:endParaRPr lang="es-PE" sz="2400" dirty="0">
            <a:latin typeface="Times New Roman" pitchFamily="18" charset="0"/>
            <a:cs typeface="Times New Roman" pitchFamily="18" charset="0"/>
          </a:endParaRPr>
        </a:p>
      </dgm:t>
    </dgm:pt>
    <dgm:pt modelId="{FE68A483-B2FC-4DAE-8F2A-78E0866DF5C1}" type="parTrans" cxnId="{4EEBC736-CDF6-409C-A0C3-EA2FF35E1283}">
      <dgm:prSet/>
      <dgm:spPr/>
      <dgm:t>
        <a:bodyPr/>
        <a:lstStyle/>
        <a:p>
          <a:endParaRPr lang="es-PE"/>
        </a:p>
      </dgm:t>
    </dgm:pt>
    <dgm:pt modelId="{5349244F-5671-43E7-AFCE-BA7361886175}" type="sibTrans" cxnId="{4EEBC736-CDF6-409C-A0C3-EA2FF35E1283}">
      <dgm:prSet/>
      <dgm:spPr/>
      <dgm:t>
        <a:bodyPr/>
        <a:lstStyle/>
        <a:p>
          <a:endParaRPr lang="es-PE"/>
        </a:p>
      </dgm:t>
    </dgm:pt>
    <dgm:pt modelId="{10F3BF76-EA94-4472-8AF0-659D6AFB8838}">
      <dgm:prSet phldrT="[Texto]" custT="1"/>
      <dgm:spPr/>
      <dgm:t>
        <a:bodyPr/>
        <a:lstStyle/>
        <a:p>
          <a:r>
            <a:rPr lang="es-PE" sz="2400" dirty="0" smtClean="0">
              <a:latin typeface="Times New Roman" pitchFamily="18" charset="0"/>
              <a:cs typeface="Times New Roman" pitchFamily="18" charset="0"/>
            </a:rPr>
            <a:t>Sector con implicancias geopolíticas. Considerar insuficiencia de energía en el Sur del continente americano</a:t>
          </a:r>
          <a:endParaRPr lang="es-PE" sz="2400" dirty="0">
            <a:latin typeface="Times New Roman" pitchFamily="18" charset="0"/>
            <a:cs typeface="Times New Roman" pitchFamily="18" charset="0"/>
          </a:endParaRPr>
        </a:p>
      </dgm:t>
    </dgm:pt>
    <dgm:pt modelId="{B5E80473-C7F2-4D47-B17E-24B3BFFD0A37}" type="parTrans" cxnId="{08DAE147-7046-4B16-95DC-430A7308FC6C}">
      <dgm:prSet/>
      <dgm:spPr/>
      <dgm:t>
        <a:bodyPr/>
        <a:lstStyle/>
        <a:p>
          <a:endParaRPr lang="es-PE"/>
        </a:p>
      </dgm:t>
    </dgm:pt>
    <dgm:pt modelId="{42471280-C06F-431C-A45E-9800CBB2041E}" type="sibTrans" cxnId="{08DAE147-7046-4B16-95DC-430A7308FC6C}">
      <dgm:prSet/>
      <dgm:spPr/>
      <dgm:t>
        <a:bodyPr/>
        <a:lstStyle/>
        <a:p>
          <a:endParaRPr lang="es-PE"/>
        </a:p>
      </dgm:t>
    </dgm:pt>
    <dgm:pt modelId="{FE859757-16F2-44D2-BCAF-AF0F2EC225F1}">
      <dgm:prSet phldrT="[Texto]" custT="1"/>
      <dgm:spPr/>
      <dgm:t>
        <a:bodyPr/>
        <a:lstStyle/>
        <a:p>
          <a:r>
            <a:rPr lang="es-PE" sz="2400" dirty="0" smtClean="0">
              <a:latin typeface="Times New Roman" pitchFamily="18" charset="0"/>
              <a:cs typeface="Times New Roman" pitchFamily="18" charset="0"/>
            </a:rPr>
            <a:t>5</a:t>
          </a:r>
          <a:endParaRPr lang="es-PE" sz="2400" dirty="0">
            <a:latin typeface="Times New Roman" pitchFamily="18" charset="0"/>
            <a:cs typeface="Times New Roman" pitchFamily="18" charset="0"/>
          </a:endParaRPr>
        </a:p>
      </dgm:t>
    </dgm:pt>
    <dgm:pt modelId="{267035A3-3227-4793-8CA0-A5381C85021D}" type="parTrans" cxnId="{FDCCC304-73B1-4366-9685-D3ACF219D889}">
      <dgm:prSet/>
      <dgm:spPr/>
      <dgm:t>
        <a:bodyPr/>
        <a:lstStyle/>
        <a:p>
          <a:endParaRPr lang="es-PE"/>
        </a:p>
      </dgm:t>
    </dgm:pt>
    <dgm:pt modelId="{3517C432-D718-4887-BC58-810802586197}" type="sibTrans" cxnId="{FDCCC304-73B1-4366-9685-D3ACF219D889}">
      <dgm:prSet/>
      <dgm:spPr/>
      <dgm:t>
        <a:bodyPr/>
        <a:lstStyle/>
        <a:p>
          <a:endParaRPr lang="es-PE"/>
        </a:p>
      </dgm:t>
    </dgm:pt>
    <dgm:pt modelId="{B2AD94B0-D973-4FAF-9AD4-4A3301875B3B}">
      <dgm:prSet phldrT="[Texto]" custT="1"/>
      <dgm:spPr/>
      <dgm:t>
        <a:bodyPr/>
        <a:lstStyle/>
        <a:p>
          <a:r>
            <a:rPr lang="es-PE" sz="2400" dirty="0" smtClean="0">
              <a:latin typeface="Times New Roman" pitchFamily="18" charset="0"/>
              <a:cs typeface="Times New Roman" pitchFamily="18" charset="0"/>
            </a:rPr>
            <a:t>Alta presencia de empresas de hidrocarburos propiedad del Estado</a:t>
          </a:r>
          <a:endParaRPr lang="es-PE" sz="2400" dirty="0">
            <a:latin typeface="Times New Roman" pitchFamily="18" charset="0"/>
            <a:cs typeface="Times New Roman" pitchFamily="18" charset="0"/>
          </a:endParaRPr>
        </a:p>
      </dgm:t>
    </dgm:pt>
    <dgm:pt modelId="{3EE2D154-687B-43FD-A9E2-CB7B06C61B95}" type="parTrans" cxnId="{E3F17380-49A0-4EED-B26B-8CC73A80C7DC}">
      <dgm:prSet/>
      <dgm:spPr/>
      <dgm:t>
        <a:bodyPr/>
        <a:lstStyle/>
        <a:p>
          <a:endParaRPr lang="es-PE"/>
        </a:p>
      </dgm:t>
    </dgm:pt>
    <dgm:pt modelId="{DE216A33-F4E4-4B45-9EF5-FBE4E87B4EE5}" type="sibTrans" cxnId="{E3F17380-49A0-4EED-B26B-8CC73A80C7DC}">
      <dgm:prSet/>
      <dgm:spPr/>
      <dgm:t>
        <a:bodyPr/>
        <a:lstStyle/>
        <a:p>
          <a:endParaRPr lang="es-PE"/>
        </a:p>
      </dgm:t>
    </dgm:pt>
    <dgm:pt modelId="{60C1214F-E04C-4110-A1AA-3B57D07BD828}">
      <dgm:prSet phldrT="[Texto]" custT="1"/>
      <dgm:spPr/>
      <dgm:t>
        <a:bodyPr/>
        <a:lstStyle/>
        <a:p>
          <a:r>
            <a:rPr lang="es-PE" sz="2400" smtClean="0">
              <a:latin typeface="Times New Roman" pitchFamily="18" charset="0"/>
              <a:cs typeface="Times New Roman" pitchFamily="18" charset="0"/>
            </a:rPr>
            <a:t>Elemento central en la política pública de cualquier economía</a:t>
          </a:r>
          <a:endParaRPr lang="es-PE" sz="2400" dirty="0">
            <a:latin typeface="Times New Roman" pitchFamily="18" charset="0"/>
            <a:cs typeface="Times New Roman" pitchFamily="18" charset="0"/>
          </a:endParaRPr>
        </a:p>
      </dgm:t>
    </dgm:pt>
    <dgm:pt modelId="{429C4A7E-71E5-41E0-A068-2FAD06C0196E}" type="parTrans" cxnId="{8BC4D325-4FEE-4367-AE75-554273EB5CD1}">
      <dgm:prSet/>
      <dgm:spPr/>
      <dgm:t>
        <a:bodyPr/>
        <a:lstStyle/>
        <a:p>
          <a:endParaRPr lang="es-PE"/>
        </a:p>
      </dgm:t>
    </dgm:pt>
    <dgm:pt modelId="{798C0405-3B5F-4BA1-8BD8-E31C549B77A4}" type="sibTrans" cxnId="{8BC4D325-4FEE-4367-AE75-554273EB5CD1}">
      <dgm:prSet/>
      <dgm:spPr/>
      <dgm:t>
        <a:bodyPr/>
        <a:lstStyle/>
        <a:p>
          <a:endParaRPr lang="es-PE"/>
        </a:p>
      </dgm:t>
    </dgm:pt>
    <dgm:pt modelId="{F87796BA-4185-48A8-995C-1A0A81157024}" type="pres">
      <dgm:prSet presAssocID="{81DA5E59-4285-4D33-AC4A-881A842CA375}" presName="linearFlow" presStyleCnt="0">
        <dgm:presLayoutVars>
          <dgm:dir/>
          <dgm:animLvl val="lvl"/>
          <dgm:resizeHandles val="exact"/>
        </dgm:presLayoutVars>
      </dgm:prSet>
      <dgm:spPr/>
      <dgm:t>
        <a:bodyPr/>
        <a:lstStyle/>
        <a:p>
          <a:endParaRPr lang="es-PE"/>
        </a:p>
      </dgm:t>
    </dgm:pt>
    <dgm:pt modelId="{5EF60CE0-F82D-444E-AAE6-43B0DF41169D}" type="pres">
      <dgm:prSet presAssocID="{CBC0FFEC-89A4-49AC-B432-B6FFCCDCF0E4}" presName="composite" presStyleCnt="0"/>
      <dgm:spPr/>
    </dgm:pt>
    <dgm:pt modelId="{1D3B0AF6-1CF2-4BC9-9C8B-67DB72CA02CF}" type="pres">
      <dgm:prSet presAssocID="{CBC0FFEC-89A4-49AC-B432-B6FFCCDCF0E4}" presName="parentText" presStyleLbl="alignNode1" presStyleIdx="0" presStyleCnt="5">
        <dgm:presLayoutVars>
          <dgm:chMax val="1"/>
          <dgm:bulletEnabled val="1"/>
        </dgm:presLayoutVars>
      </dgm:prSet>
      <dgm:spPr/>
      <dgm:t>
        <a:bodyPr/>
        <a:lstStyle/>
        <a:p>
          <a:endParaRPr lang="es-PE"/>
        </a:p>
      </dgm:t>
    </dgm:pt>
    <dgm:pt modelId="{8C9FFFCE-9B5C-4F91-BB04-F1AC521367CE}" type="pres">
      <dgm:prSet presAssocID="{CBC0FFEC-89A4-49AC-B432-B6FFCCDCF0E4}" presName="descendantText" presStyleLbl="alignAcc1" presStyleIdx="0" presStyleCnt="5">
        <dgm:presLayoutVars>
          <dgm:bulletEnabled val="1"/>
        </dgm:presLayoutVars>
      </dgm:prSet>
      <dgm:spPr/>
      <dgm:t>
        <a:bodyPr/>
        <a:lstStyle/>
        <a:p>
          <a:endParaRPr lang="es-PE"/>
        </a:p>
      </dgm:t>
    </dgm:pt>
    <dgm:pt modelId="{FC64B0D2-6734-4599-82F6-8226F81950AF}" type="pres">
      <dgm:prSet presAssocID="{0BD220F8-97B0-42AF-B071-8C21858C15FF}" presName="sp" presStyleCnt="0"/>
      <dgm:spPr/>
    </dgm:pt>
    <dgm:pt modelId="{BE636D76-A01F-484C-BCD1-9586603D9FE8}" type="pres">
      <dgm:prSet presAssocID="{F317C894-1630-43DE-AB3E-B17FA13F8758}" presName="composite" presStyleCnt="0"/>
      <dgm:spPr/>
    </dgm:pt>
    <dgm:pt modelId="{7445AEBE-2FBA-4DD2-8FE3-33631F6F3E22}" type="pres">
      <dgm:prSet presAssocID="{F317C894-1630-43DE-AB3E-B17FA13F8758}" presName="parentText" presStyleLbl="alignNode1" presStyleIdx="1" presStyleCnt="5">
        <dgm:presLayoutVars>
          <dgm:chMax val="1"/>
          <dgm:bulletEnabled val="1"/>
        </dgm:presLayoutVars>
      </dgm:prSet>
      <dgm:spPr/>
      <dgm:t>
        <a:bodyPr/>
        <a:lstStyle/>
        <a:p>
          <a:endParaRPr lang="es-PE"/>
        </a:p>
      </dgm:t>
    </dgm:pt>
    <dgm:pt modelId="{9E879AB6-0416-410B-987F-F006307E82D9}" type="pres">
      <dgm:prSet presAssocID="{F317C894-1630-43DE-AB3E-B17FA13F8758}" presName="descendantText" presStyleLbl="alignAcc1" presStyleIdx="1" presStyleCnt="5">
        <dgm:presLayoutVars>
          <dgm:bulletEnabled val="1"/>
        </dgm:presLayoutVars>
      </dgm:prSet>
      <dgm:spPr/>
      <dgm:t>
        <a:bodyPr/>
        <a:lstStyle/>
        <a:p>
          <a:endParaRPr lang="es-PE"/>
        </a:p>
      </dgm:t>
    </dgm:pt>
    <dgm:pt modelId="{7BC33DCC-2E33-49A8-90E4-70AD1006171F}" type="pres">
      <dgm:prSet presAssocID="{6C216EEA-079D-4B43-AD18-C277E9A512D3}" presName="sp" presStyleCnt="0"/>
      <dgm:spPr/>
    </dgm:pt>
    <dgm:pt modelId="{CFC2FBC1-E586-44DF-B94B-744F6E0F15F5}" type="pres">
      <dgm:prSet presAssocID="{13D1012B-DAFD-489D-B3C3-7DE8E1F02F0D}" presName="composite" presStyleCnt="0"/>
      <dgm:spPr/>
    </dgm:pt>
    <dgm:pt modelId="{0B0F67D1-FB92-43BC-9444-403DC57C7A5C}" type="pres">
      <dgm:prSet presAssocID="{13D1012B-DAFD-489D-B3C3-7DE8E1F02F0D}" presName="parentText" presStyleLbl="alignNode1" presStyleIdx="2" presStyleCnt="5">
        <dgm:presLayoutVars>
          <dgm:chMax val="1"/>
          <dgm:bulletEnabled val="1"/>
        </dgm:presLayoutVars>
      </dgm:prSet>
      <dgm:spPr/>
      <dgm:t>
        <a:bodyPr/>
        <a:lstStyle/>
        <a:p>
          <a:endParaRPr lang="es-PE"/>
        </a:p>
      </dgm:t>
    </dgm:pt>
    <dgm:pt modelId="{9199B2E0-554C-41FF-BF7F-5390F9FB89C9}" type="pres">
      <dgm:prSet presAssocID="{13D1012B-DAFD-489D-B3C3-7DE8E1F02F0D}" presName="descendantText" presStyleLbl="alignAcc1" presStyleIdx="2" presStyleCnt="5">
        <dgm:presLayoutVars>
          <dgm:bulletEnabled val="1"/>
        </dgm:presLayoutVars>
      </dgm:prSet>
      <dgm:spPr/>
      <dgm:t>
        <a:bodyPr/>
        <a:lstStyle/>
        <a:p>
          <a:endParaRPr lang="es-PE"/>
        </a:p>
      </dgm:t>
    </dgm:pt>
    <dgm:pt modelId="{71AF76AA-EAED-40D4-8136-41AA75764A9F}" type="pres">
      <dgm:prSet presAssocID="{AA3C1AAA-5C20-494C-9A24-D3CAE5AD565C}" presName="sp" presStyleCnt="0"/>
      <dgm:spPr/>
    </dgm:pt>
    <dgm:pt modelId="{C8E9F3B7-9965-48D3-BF45-D1A80A41A3B1}" type="pres">
      <dgm:prSet presAssocID="{A2529878-D169-4C6F-ABD6-751D631DFA5A}" presName="composite" presStyleCnt="0"/>
      <dgm:spPr/>
    </dgm:pt>
    <dgm:pt modelId="{D7E26775-77DA-49CA-92CD-1B9BD7D129F0}" type="pres">
      <dgm:prSet presAssocID="{A2529878-D169-4C6F-ABD6-751D631DFA5A}" presName="parentText" presStyleLbl="alignNode1" presStyleIdx="3" presStyleCnt="5">
        <dgm:presLayoutVars>
          <dgm:chMax val="1"/>
          <dgm:bulletEnabled val="1"/>
        </dgm:presLayoutVars>
      </dgm:prSet>
      <dgm:spPr/>
      <dgm:t>
        <a:bodyPr/>
        <a:lstStyle/>
        <a:p>
          <a:endParaRPr lang="es-PE"/>
        </a:p>
      </dgm:t>
    </dgm:pt>
    <dgm:pt modelId="{C3FB9311-27DB-47F4-8B45-74096F0D4D0D}" type="pres">
      <dgm:prSet presAssocID="{A2529878-D169-4C6F-ABD6-751D631DFA5A}" presName="descendantText" presStyleLbl="alignAcc1" presStyleIdx="3" presStyleCnt="5">
        <dgm:presLayoutVars>
          <dgm:bulletEnabled val="1"/>
        </dgm:presLayoutVars>
      </dgm:prSet>
      <dgm:spPr/>
      <dgm:t>
        <a:bodyPr/>
        <a:lstStyle/>
        <a:p>
          <a:endParaRPr lang="es-PE"/>
        </a:p>
      </dgm:t>
    </dgm:pt>
    <dgm:pt modelId="{FE32D4E0-3738-4AB6-BED9-12674721A4C7}" type="pres">
      <dgm:prSet presAssocID="{20DB0E14-22E8-4C39-A616-7AE2204E8E2C}" presName="sp" presStyleCnt="0"/>
      <dgm:spPr/>
    </dgm:pt>
    <dgm:pt modelId="{AFA456BA-9D3A-4B2B-BC0B-E8E8129503D9}" type="pres">
      <dgm:prSet presAssocID="{FE859757-16F2-44D2-BCAF-AF0F2EC225F1}" presName="composite" presStyleCnt="0"/>
      <dgm:spPr/>
    </dgm:pt>
    <dgm:pt modelId="{B25DE76A-7A02-4B75-B3FF-E8C342102F6B}" type="pres">
      <dgm:prSet presAssocID="{FE859757-16F2-44D2-BCAF-AF0F2EC225F1}" presName="parentText" presStyleLbl="alignNode1" presStyleIdx="4" presStyleCnt="5">
        <dgm:presLayoutVars>
          <dgm:chMax val="1"/>
          <dgm:bulletEnabled val="1"/>
        </dgm:presLayoutVars>
      </dgm:prSet>
      <dgm:spPr/>
      <dgm:t>
        <a:bodyPr/>
        <a:lstStyle/>
        <a:p>
          <a:endParaRPr lang="es-PE"/>
        </a:p>
      </dgm:t>
    </dgm:pt>
    <dgm:pt modelId="{896B097C-5BF9-418E-8680-67B26B4DBF84}" type="pres">
      <dgm:prSet presAssocID="{FE859757-16F2-44D2-BCAF-AF0F2EC225F1}" presName="descendantText" presStyleLbl="alignAcc1" presStyleIdx="4" presStyleCnt="5">
        <dgm:presLayoutVars>
          <dgm:bulletEnabled val="1"/>
        </dgm:presLayoutVars>
      </dgm:prSet>
      <dgm:spPr/>
      <dgm:t>
        <a:bodyPr/>
        <a:lstStyle/>
        <a:p>
          <a:endParaRPr lang="es-PE"/>
        </a:p>
      </dgm:t>
    </dgm:pt>
  </dgm:ptLst>
  <dgm:cxnLst>
    <dgm:cxn modelId="{08DAE147-7046-4B16-95DC-430A7308FC6C}" srcId="{13D1012B-DAFD-489D-B3C3-7DE8E1F02F0D}" destId="{10F3BF76-EA94-4472-8AF0-659D6AFB8838}" srcOrd="0" destOrd="0" parTransId="{B5E80473-C7F2-4D47-B17E-24B3BFFD0A37}" sibTransId="{42471280-C06F-431C-A45E-9800CBB2041E}"/>
    <dgm:cxn modelId="{E3F17380-49A0-4EED-B26B-8CC73A80C7DC}" srcId="{A2529878-D169-4C6F-ABD6-751D631DFA5A}" destId="{B2AD94B0-D973-4FAF-9AD4-4A3301875B3B}" srcOrd="0" destOrd="0" parTransId="{3EE2D154-687B-43FD-A9E2-CB7B06C61B95}" sibTransId="{DE216A33-F4E4-4B45-9EF5-FBE4E87B4EE5}"/>
    <dgm:cxn modelId="{4272490B-3C86-454E-BC5D-C43580D520E0}" srcId="{81DA5E59-4285-4D33-AC4A-881A842CA375}" destId="{F317C894-1630-43DE-AB3E-B17FA13F8758}" srcOrd="1" destOrd="0" parTransId="{C8B12C6F-B80F-4767-ACE7-F097DECD3073}" sibTransId="{6C216EEA-079D-4B43-AD18-C277E9A512D3}"/>
    <dgm:cxn modelId="{E2CFF446-0991-4C0C-8E5D-D66DBE5D635C}" type="presOf" srcId="{C1DEE58B-1260-4050-937E-9C4A43E7F762}" destId="{8C9FFFCE-9B5C-4F91-BB04-F1AC521367CE}" srcOrd="0" destOrd="0" presId="urn:microsoft.com/office/officeart/2005/8/layout/chevron2"/>
    <dgm:cxn modelId="{8BC4D325-4FEE-4367-AE75-554273EB5CD1}" srcId="{FE859757-16F2-44D2-BCAF-AF0F2EC225F1}" destId="{60C1214F-E04C-4110-A1AA-3B57D07BD828}" srcOrd="0" destOrd="0" parTransId="{429C4A7E-71E5-41E0-A068-2FAD06C0196E}" sibTransId="{798C0405-3B5F-4BA1-8BD8-E31C549B77A4}"/>
    <dgm:cxn modelId="{8A807BB3-C841-46F4-896C-3F060A0A8447}" type="presOf" srcId="{B2AD94B0-D973-4FAF-9AD4-4A3301875B3B}" destId="{C3FB9311-27DB-47F4-8B45-74096F0D4D0D}" srcOrd="0" destOrd="0" presId="urn:microsoft.com/office/officeart/2005/8/layout/chevron2"/>
    <dgm:cxn modelId="{DE9FCDD2-C5B0-4A11-B6F2-BB614200621F}" type="presOf" srcId="{13D1012B-DAFD-489D-B3C3-7DE8E1F02F0D}" destId="{0B0F67D1-FB92-43BC-9444-403DC57C7A5C}" srcOrd="0" destOrd="0" presId="urn:microsoft.com/office/officeart/2005/8/layout/chevron2"/>
    <dgm:cxn modelId="{F1700E09-8D2A-4B4B-849F-51EC76499FAB}" type="presOf" srcId="{FE859757-16F2-44D2-BCAF-AF0F2EC225F1}" destId="{B25DE76A-7A02-4B75-B3FF-E8C342102F6B}" srcOrd="0" destOrd="0" presId="urn:microsoft.com/office/officeart/2005/8/layout/chevron2"/>
    <dgm:cxn modelId="{E1387824-2B98-408F-88BA-7DBD2FE4B6DA}" type="presOf" srcId="{A2529878-D169-4C6F-ABD6-751D631DFA5A}" destId="{D7E26775-77DA-49CA-92CD-1B9BD7D129F0}" srcOrd="0" destOrd="0" presId="urn:microsoft.com/office/officeart/2005/8/layout/chevron2"/>
    <dgm:cxn modelId="{A1BA34B4-1719-4AEC-9C69-DB1B7E58BC75}" srcId="{81DA5E59-4285-4D33-AC4A-881A842CA375}" destId="{CBC0FFEC-89A4-49AC-B432-B6FFCCDCF0E4}" srcOrd="0" destOrd="0" parTransId="{CDC9D626-13B2-434D-BF87-48AE7B0D46E2}" sibTransId="{0BD220F8-97B0-42AF-B071-8C21858C15FF}"/>
    <dgm:cxn modelId="{23E4C15F-D456-486D-8477-747DBEB3202E}" type="presOf" srcId="{3E0573B2-DB6B-408C-9832-CE20CEFB34C7}" destId="{9E879AB6-0416-410B-987F-F006307E82D9}" srcOrd="0" destOrd="0" presId="urn:microsoft.com/office/officeart/2005/8/layout/chevron2"/>
    <dgm:cxn modelId="{FDCCC304-73B1-4366-9685-D3ACF219D889}" srcId="{81DA5E59-4285-4D33-AC4A-881A842CA375}" destId="{FE859757-16F2-44D2-BCAF-AF0F2EC225F1}" srcOrd="4" destOrd="0" parTransId="{267035A3-3227-4793-8CA0-A5381C85021D}" sibTransId="{3517C432-D718-4887-BC58-810802586197}"/>
    <dgm:cxn modelId="{13045710-ABA4-4D02-A885-FC0FC8CB7194}" type="presOf" srcId="{60C1214F-E04C-4110-A1AA-3B57D07BD828}" destId="{896B097C-5BF9-418E-8680-67B26B4DBF84}" srcOrd="0" destOrd="0" presId="urn:microsoft.com/office/officeart/2005/8/layout/chevron2"/>
    <dgm:cxn modelId="{5AD4B9E4-5C62-454C-9836-89C1F16AC2F3}" srcId="{CBC0FFEC-89A4-49AC-B432-B6FFCCDCF0E4}" destId="{C1DEE58B-1260-4050-937E-9C4A43E7F762}" srcOrd="0" destOrd="0" parTransId="{5204D70F-3A16-4B24-B2B0-2FC7F86BFC3B}" sibTransId="{A76C94D2-FDAB-4D42-A5B3-4AC5D9799D20}"/>
    <dgm:cxn modelId="{2C7DC208-2A0E-41F8-8154-3F0076CB507C}" type="presOf" srcId="{F317C894-1630-43DE-AB3E-B17FA13F8758}" destId="{7445AEBE-2FBA-4DD2-8FE3-33631F6F3E22}" srcOrd="0" destOrd="0" presId="urn:microsoft.com/office/officeart/2005/8/layout/chevron2"/>
    <dgm:cxn modelId="{C466FA90-B6CD-4229-8B53-600A748997F8}" type="presOf" srcId="{CBC0FFEC-89A4-49AC-B432-B6FFCCDCF0E4}" destId="{1D3B0AF6-1CF2-4BC9-9C8B-67DB72CA02CF}" srcOrd="0" destOrd="0" presId="urn:microsoft.com/office/officeart/2005/8/layout/chevron2"/>
    <dgm:cxn modelId="{FD2C6438-B2E3-4D81-B67B-AEA205E5ED83}" type="presOf" srcId="{81DA5E59-4285-4D33-AC4A-881A842CA375}" destId="{F87796BA-4185-48A8-995C-1A0A81157024}" srcOrd="0" destOrd="0" presId="urn:microsoft.com/office/officeart/2005/8/layout/chevron2"/>
    <dgm:cxn modelId="{C3BBB1FA-055C-4810-A83F-9F2D891180C2}" type="presOf" srcId="{10F3BF76-EA94-4472-8AF0-659D6AFB8838}" destId="{9199B2E0-554C-41FF-BF7F-5390F9FB89C9}" srcOrd="0" destOrd="0" presId="urn:microsoft.com/office/officeart/2005/8/layout/chevron2"/>
    <dgm:cxn modelId="{4EEBC736-CDF6-409C-A0C3-EA2FF35E1283}" srcId="{F317C894-1630-43DE-AB3E-B17FA13F8758}" destId="{3E0573B2-DB6B-408C-9832-CE20CEFB34C7}" srcOrd="0" destOrd="0" parTransId="{FE68A483-B2FC-4DAE-8F2A-78E0866DF5C1}" sibTransId="{5349244F-5671-43E7-AFCE-BA7361886175}"/>
    <dgm:cxn modelId="{387E6C21-0ABE-4730-84BB-8EACE94F00EB}" srcId="{81DA5E59-4285-4D33-AC4A-881A842CA375}" destId="{13D1012B-DAFD-489D-B3C3-7DE8E1F02F0D}" srcOrd="2" destOrd="0" parTransId="{B4D43DC4-E73B-47E7-987F-20C1FA99C053}" sibTransId="{AA3C1AAA-5C20-494C-9A24-D3CAE5AD565C}"/>
    <dgm:cxn modelId="{474F5DE9-22A0-428B-AA67-FE30A250B37E}" srcId="{81DA5E59-4285-4D33-AC4A-881A842CA375}" destId="{A2529878-D169-4C6F-ABD6-751D631DFA5A}" srcOrd="3" destOrd="0" parTransId="{412F96A9-3E4F-488A-8EBA-2D712B8B5BCA}" sibTransId="{20DB0E14-22E8-4C39-A616-7AE2204E8E2C}"/>
    <dgm:cxn modelId="{310FE9A6-272A-4236-ABE9-8AB8C7053AFC}" type="presParOf" srcId="{F87796BA-4185-48A8-995C-1A0A81157024}" destId="{5EF60CE0-F82D-444E-AAE6-43B0DF41169D}" srcOrd="0" destOrd="0" presId="urn:microsoft.com/office/officeart/2005/8/layout/chevron2"/>
    <dgm:cxn modelId="{CA583066-F663-4B1B-9415-7188B8590179}" type="presParOf" srcId="{5EF60CE0-F82D-444E-AAE6-43B0DF41169D}" destId="{1D3B0AF6-1CF2-4BC9-9C8B-67DB72CA02CF}" srcOrd="0" destOrd="0" presId="urn:microsoft.com/office/officeart/2005/8/layout/chevron2"/>
    <dgm:cxn modelId="{1DA8796E-2712-414D-AB18-0C1A6378AFA6}" type="presParOf" srcId="{5EF60CE0-F82D-444E-AAE6-43B0DF41169D}" destId="{8C9FFFCE-9B5C-4F91-BB04-F1AC521367CE}" srcOrd="1" destOrd="0" presId="urn:microsoft.com/office/officeart/2005/8/layout/chevron2"/>
    <dgm:cxn modelId="{12F94588-3289-417B-A347-01E33CD73D47}" type="presParOf" srcId="{F87796BA-4185-48A8-995C-1A0A81157024}" destId="{FC64B0D2-6734-4599-82F6-8226F81950AF}" srcOrd="1" destOrd="0" presId="urn:microsoft.com/office/officeart/2005/8/layout/chevron2"/>
    <dgm:cxn modelId="{1F433569-4D15-480F-B1F8-5B7455D1FC1D}" type="presParOf" srcId="{F87796BA-4185-48A8-995C-1A0A81157024}" destId="{BE636D76-A01F-484C-BCD1-9586603D9FE8}" srcOrd="2" destOrd="0" presId="urn:microsoft.com/office/officeart/2005/8/layout/chevron2"/>
    <dgm:cxn modelId="{4BEB6672-E533-4B6F-A3C8-00AADA999CAB}" type="presParOf" srcId="{BE636D76-A01F-484C-BCD1-9586603D9FE8}" destId="{7445AEBE-2FBA-4DD2-8FE3-33631F6F3E22}" srcOrd="0" destOrd="0" presId="urn:microsoft.com/office/officeart/2005/8/layout/chevron2"/>
    <dgm:cxn modelId="{C9C8EFE6-D0E2-4B6C-828A-C78010CC3332}" type="presParOf" srcId="{BE636D76-A01F-484C-BCD1-9586603D9FE8}" destId="{9E879AB6-0416-410B-987F-F006307E82D9}" srcOrd="1" destOrd="0" presId="urn:microsoft.com/office/officeart/2005/8/layout/chevron2"/>
    <dgm:cxn modelId="{4BF35AF7-722C-4EEE-AE74-9B6F22CE6468}" type="presParOf" srcId="{F87796BA-4185-48A8-995C-1A0A81157024}" destId="{7BC33DCC-2E33-49A8-90E4-70AD1006171F}" srcOrd="3" destOrd="0" presId="urn:microsoft.com/office/officeart/2005/8/layout/chevron2"/>
    <dgm:cxn modelId="{FAA8A6E0-6DD5-4DE6-8EAB-A76A1CE75759}" type="presParOf" srcId="{F87796BA-4185-48A8-995C-1A0A81157024}" destId="{CFC2FBC1-E586-44DF-B94B-744F6E0F15F5}" srcOrd="4" destOrd="0" presId="urn:microsoft.com/office/officeart/2005/8/layout/chevron2"/>
    <dgm:cxn modelId="{1A8D4788-3247-4B5F-9C75-8667B3309BF2}" type="presParOf" srcId="{CFC2FBC1-E586-44DF-B94B-744F6E0F15F5}" destId="{0B0F67D1-FB92-43BC-9444-403DC57C7A5C}" srcOrd="0" destOrd="0" presId="urn:microsoft.com/office/officeart/2005/8/layout/chevron2"/>
    <dgm:cxn modelId="{764F8BDA-7907-42FC-8619-BA32A5776467}" type="presParOf" srcId="{CFC2FBC1-E586-44DF-B94B-744F6E0F15F5}" destId="{9199B2E0-554C-41FF-BF7F-5390F9FB89C9}" srcOrd="1" destOrd="0" presId="urn:microsoft.com/office/officeart/2005/8/layout/chevron2"/>
    <dgm:cxn modelId="{DDC52455-AC9B-4A5C-99A8-35F405FD65BF}" type="presParOf" srcId="{F87796BA-4185-48A8-995C-1A0A81157024}" destId="{71AF76AA-EAED-40D4-8136-41AA75764A9F}" srcOrd="5" destOrd="0" presId="urn:microsoft.com/office/officeart/2005/8/layout/chevron2"/>
    <dgm:cxn modelId="{4D8EEF51-7B37-4A5B-8CB9-317120CFE9B9}" type="presParOf" srcId="{F87796BA-4185-48A8-995C-1A0A81157024}" destId="{C8E9F3B7-9965-48D3-BF45-D1A80A41A3B1}" srcOrd="6" destOrd="0" presId="urn:microsoft.com/office/officeart/2005/8/layout/chevron2"/>
    <dgm:cxn modelId="{6F00779B-945D-4B9E-BF6B-23E7126E1FFF}" type="presParOf" srcId="{C8E9F3B7-9965-48D3-BF45-D1A80A41A3B1}" destId="{D7E26775-77DA-49CA-92CD-1B9BD7D129F0}" srcOrd="0" destOrd="0" presId="urn:microsoft.com/office/officeart/2005/8/layout/chevron2"/>
    <dgm:cxn modelId="{28C09530-D26E-4C23-9C1E-1DFBB8B880E5}" type="presParOf" srcId="{C8E9F3B7-9965-48D3-BF45-D1A80A41A3B1}" destId="{C3FB9311-27DB-47F4-8B45-74096F0D4D0D}" srcOrd="1" destOrd="0" presId="urn:microsoft.com/office/officeart/2005/8/layout/chevron2"/>
    <dgm:cxn modelId="{9755F1CC-7BA0-4639-B848-0477254DCD47}" type="presParOf" srcId="{F87796BA-4185-48A8-995C-1A0A81157024}" destId="{FE32D4E0-3738-4AB6-BED9-12674721A4C7}" srcOrd="7" destOrd="0" presId="urn:microsoft.com/office/officeart/2005/8/layout/chevron2"/>
    <dgm:cxn modelId="{7032BB9D-E52E-42DD-B03B-EA576E7587DC}" type="presParOf" srcId="{F87796BA-4185-48A8-995C-1A0A81157024}" destId="{AFA456BA-9D3A-4B2B-BC0B-E8E8129503D9}" srcOrd="8" destOrd="0" presId="urn:microsoft.com/office/officeart/2005/8/layout/chevron2"/>
    <dgm:cxn modelId="{52D3FD1B-8D39-42C2-9019-20E052535DE9}" type="presParOf" srcId="{AFA456BA-9D3A-4B2B-BC0B-E8E8129503D9}" destId="{B25DE76A-7A02-4B75-B3FF-E8C342102F6B}" srcOrd="0" destOrd="0" presId="urn:microsoft.com/office/officeart/2005/8/layout/chevron2"/>
    <dgm:cxn modelId="{3EBE2250-2918-4222-BB82-EA89A16B3FAE}" type="presParOf" srcId="{AFA456BA-9D3A-4B2B-BC0B-E8E8129503D9}" destId="{896B097C-5BF9-418E-8680-67B26B4DBF8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33A3941-2700-42E6-8C14-4C7C6A2ADD2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PE"/>
        </a:p>
      </dgm:t>
    </dgm:pt>
    <dgm:pt modelId="{E468AFEB-371A-41A7-AB20-B1115307613F}">
      <dgm:prSet phldrT="[Texto]" custT="1"/>
      <dgm:spPr/>
      <dgm:t>
        <a:bodyPr/>
        <a:lstStyle/>
        <a:p>
          <a:r>
            <a:rPr lang="es-PE" sz="2000" dirty="0" smtClean="0">
              <a:latin typeface="Times New Roman" pitchFamily="18" charset="0"/>
              <a:cs typeface="Times New Roman" pitchFamily="18" charset="0"/>
            </a:rPr>
            <a:t>Se prioriza la exportación del gas natural mientras que el mercado nacional no se desarrolla a la velocidad adecuada. Ahora se habla de exportar gas o electricidad al vecino del Sur </a:t>
          </a:r>
          <a:endParaRPr lang="es-PE" sz="2000" dirty="0">
            <a:latin typeface="Times New Roman" pitchFamily="18" charset="0"/>
            <a:cs typeface="Times New Roman" pitchFamily="18" charset="0"/>
          </a:endParaRPr>
        </a:p>
      </dgm:t>
    </dgm:pt>
    <dgm:pt modelId="{12493C35-2C05-4C2B-AE0B-8AF179EE1646}" type="parTrans" cxnId="{F508DB0B-0F0A-4E97-8478-7BD1C61E2154}">
      <dgm:prSet/>
      <dgm:spPr/>
      <dgm:t>
        <a:bodyPr/>
        <a:lstStyle/>
        <a:p>
          <a:endParaRPr lang="es-PE"/>
        </a:p>
      </dgm:t>
    </dgm:pt>
    <dgm:pt modelId="{6F147E3F-CA70-495A-9F56-9A16D24BA727}" type="sibTrans" cxnId="{F508DB0B-0F0A-4E97-8478-7BD1C61E2154}">
      <dgm:prSet/>
      <dgm:spPr/>
      <dgm:t>
        <a:bodyPr/>
        <a:lstStyle/>
        <a:p>
          <a:endParaRPr lang="es-PE"/>
        </a:p>
      </dgm:t>
    </dgm:pt>
    <dgm:pt modelId="{F37A87B4-D0BF-400B-B60D-2BC86097A1B5}">
      <dgm:prSet phldrT="[Texto]" custT="1"/>
      <dgm:spPr/>
      <dgm:t>
        <a:bodyPr/>
        <a:lstStyle/>
        <a:p>
          <a:r>
            <a:rPr lang="es-PE" sz="2000" dirty="0" smtClean="0">
              <a:latin typeface="Times New Roman" pitchFamily="18" charset="0"/>
              <a:cs typeface="Times New Roman" pitchFamily="18" charset="0"/>
            </a:rPr>
            <a:t>Prioriza la practica no competitiva de la ley de un solo precio.  Frente a la integración de mercado (suma de ofertas y demandas). Ej. EE.UU.- Canadá</a:t>
          </a:r>
          <a:endParaRPr lang="es-PE" sz="2000" dirty="0">
            <a:latin typeface="Times New Roman" pitchFamily="18" charset="0"/>
            <a:cs typeface="Times New Roman" pitchFamily="18" charset="0"/>
          </a:endParaRPr>
        </a:p>
      </dgm:t>
    </dgm:pt>
    <dgm:pt modelId="{AD5A9947-4E96-4538-A05B-7C72E6C7DCF9}" type="parTrans" cxnId="{11828C35-7415-4BA6-A160-935B43C8EF7C}">
      <dgm:prSet/>
      <dgm:spPr/>
      <dgm:t>
        <a:bodyPr/>
        <a:lstStyle/>
        <a:p>
          <a:endParaRPr lang="es-PE"/>
        </a:p>
      </dgm:t>
    </dgm:pt>
    <dgm:pt modelId="{7D8825BD-29C9-4B8F-8DD1-FCEEF50AB08F}" type="sibTrans" cxnId="{11828C35-7415-4BA6-A160-935B43C8EF7C}">
      <dgm:prSet/>
      <dgm:spPr/>
      <dgm:t>
        <a:bodyPr/>
        <a:lstStyle/>
        <a:p>
          <a:endParaRPr lang="es-PE"/>
        </a:p>
      </dgm:t>
    </dgm:pt>
    <dgm:pt modelId="{DCA651DD-C596-464D-A1CB-A6722A7DBF32}">
      <dgm:prSet phldrT="[Texto]" custT="1"/>
      <dgm:spPr/>
      <dgm:t>
        <a:bodyPr/>
        <a:lstStyle/>
        <a:p>
          <a:r>
            <a:rPr lang="es-PE" sz="2000" dirty="0" smtClean="0">
              <a:latin typeface="Times New Roman" pitchFamily="18" charset="0"/>
              <a:cs typeface="Times New Roman" pitchFamily="18" charset="0"/>
            </a:rPr>
            <a:t>Misión y Visión del MINEM en perspectiva privada (accionar privado conduce al bienestar colectivo) </a:t>
          </a:r>
          <a:endParaRPr lang="es-PE" sz="2000" dirty="0">
            <a:latin typeface="Times New Roman" pitchFamily="18" charset="0"/>
            <a:cs typeface="Times New Roman" pitchFamily="18" charset="0"/>
          </a:endParaRPr>
        </a:p>
      </dgm:t>
    </dgm:pt>
    <dgm:pt modelId="{2FEF751C-C004-4479-9CDA-FEAE334551A5}" type="parTrans" cxnId="{69D47471-382F-492E-B8A6-11AAF4FE3620}">
      <dgm:prSet/>
      <dgm:spPr/>
      <dgm:t>
        <a:bodyPr/>
        <a:lstStyle/>
        <a:p>
          <a:endParaRPr lang="es-PE"/>
        </a:p>
      </dgm:t>
    </dgm:pt>
    <dgm:pt modelId="{15CBA43C-9B1C-4646-B042-A9A68636A1E9}" type="sibTrans" cxnId="{69D47471-382F-492E-B8A6-11AAF4FE3620}">
      <dgm:prSet/>
      <dgm:spPr/>
      <dgm:t>
        <a:bodyPr/>
        <a:lstStyle/>
        <a:p>
          <a:endParaRPr lang="es-PE"/>
        </a:p>
      </dgm:t>
    </dgm:pt>
    <dgm:pt modelId="{D11FE93C-4A2C-43E9-B1C0-3BF2D746778C}">
      <dgm:prSet phldrT="[Texto]" custT="1"/>
      <dgm:spPr/>
      <dgm:t>
        <a:bodyPr/>
        <a:lstStyle/>
        <a:p>
          <a:r>
            <a:rPr lang="es-PE" sz="2000" dirty="0" smtClean="0">
              <a:latin typeface="Times New Roman" pitchFamily="18" charset="0"/>
              <a:cs typeface="Times New Roman" pitchFamily="18" charset="0"/>
            </a:rPr>
            <a:t>No se aprovecha la ventaja comparativa y competitiva de contar con gas natural</a:t>
          </a:r>
          <a:endParaRPr lang="es-PE" sz="2000" dirty="0">
            <a:latin typeface="Times New Roman" pitchFamily="18" charset="0"/>
            <a:cs typeface="Times New Roman" pitchFamily="18" charset="0"/>
          </a:endParaRPr>
        </a:p>
      </dgm:t>
    </dgm:pt>
    <dgm:pt modelId="{15AB3147-5823-4346-A7DA-8AEFF9B268C5}" type="parTrans" cxnId="{DD35F2F6-488E-4CDA-B804-4CD5E8DC1744}">
      <dgm:prSet/>
      <dgm:spPr/>
      <dgm:t>
        <a:bodyPr/>
        <a:lstStyle/>
        <a:p>
          <a:endParaRPr lang="es-PE"/>
        </a:p>
      </dgm:t>
    </dgm:pt>
    <dgm:pt modelId="{ACF82449-848D-4A46-9D96-F9D17C986F5A}" type="sibTrans" cxnId="{DD35F2F6-488E-4CDA-B804-4CD5E8DC1744}">
      <dgm:prSet/>
      <dgm:spPr/>
      <dgm:t>
        <a:bodyPr/>
        <a:lstStyle/>
        <a:p>
          <a:endParaRPr lang="es-PE"/>
        </a:p>
      </dgm:t>
    </dgm:pt>
    <dgm:pt modelId="{17902BC7-9D95-4CA4-A9CB-1716FE061F2B}" type="pres">
      <dgm:prSet presAssocID="{133A3941-2700-42E6-8C14-4C7C6A2ADD25}" presName="Name0" presStyleCnt="0">
        <dgm:presLayoutVars>
          <dgm:chMax val="7"/>
          <dgm:chPref val="7"/>
          <dgm:dir/>
        </dgm:presLayoutVars>
      </dgm:prSet>
      <dgm:spPr/>
      <dgm:t>
        <a:bodyPr/>
        <a:lstStyle/>
        <a:p>
          <a:endParaRPr lang="es-PE"/>
        </a:p>
      </dgm:t>
    </dgm:pt>
    <dgm:pt modelId="{10A9202A-26A8-44F1-85C2-123E27571942}" type="pres">
      <dgm:prSet presAssocID="{133A3941-2700-42E6-8C14-4C7C6A2ADD25}" presName="Name1" presStyleCnt="0"/>
      <dgm:spPr/>
    </dgm:pt>
    <dgm:pt modelId="{58572E87-3D0C-4790-B310-8621EE2F6F2D}" type="pres">
      <dgm:prSet presAssocID="{133A3941-2700-42E6-8C14-4C7C6A2ADD25}" presName="cycle" presStyleCnt="0"/>
      <dgm:spPr/>
    </dgm:pt>
    <dgm:pt modelId="{2DE22179-5538-492C-90AA-72F0FD8FDA6C}" type="pres">
      <dgm:prSet presAssocID="{133A3941-2700-42E6-8C14-4C7C6A2ADD25}" presName="srcNode" presStyleLbl="node1" presStyleIdx="0" presStyleCnt="4"/>
      <dgm:spPr/>
    </dgm:pt>
    <dgm:pt modelId="{EB8BAB2B-D700-4B05-A4B3-5669401A1C2F}" type="pres">
      <dgm:prSet presAssocID="{133A3941-2700-42E6-8C14-4C7C6A2ADD25}" presName="conn" presStyleLbl="parChTrans1D2" presStyleIdx="0" presStyleCnt="1"/>
      <dgm:spPr/>
      <dgm:t>
        <a:bodyPr/>
        <a:lstStyle/>
        <a:p>
          <a:endParaRPr lang="es-PE"/>
        </a:p>
      </dgm:t>
    </dgm:pt>
    <dgm:pt modelId="{95702812-7B8B-417E-99C0-CFF89B7C8887}" type="pres">
      <dgm:prSet presAssocID="{133A3941-2700-42E6-8C14-4C7C6A2ADD25}" presName="extraNode" presStyleLbl="node1" presStyleIdx="0" presStyleCnt="4"/>
      <dgm:spPr/>
    </dgm:pt>
    <dgm:pt modelId="{C795D323-AAF9-4B6A-9967-5DF39A8AFF24}" type="pres">
      <dgm:prSet presAssocID="{133A3941-2700-42E6-8C14-4C7C6A2ADD25}" presName="dstNode" presStyleLbl="node1" presStyleIdx="0" presStyleCnt="4"/>
      <dgm:spPr/>
    </dgm:pt>
    <dgm:pt modelId="{9ABD7E98-6620-41A8-B901-E6DAFC01ACD9}" type="pres">
      <dgm:prSet presAssocID="{E468AFEB-371A-41A7-AB20-B1115307613F}" presName="text_1" presStyleLbl="node1" presStyleIdx="0" presStyleCnt="4" custScaleY="130612">
        <dgm:presLayoutVars>
          <dgm:bulletEnabled val="1"/>
        </dgm:presLayoutVars>
      </dgm:prSet>
      <dgm:spPr/>
      <dgm:t>
        <a:bodyPr/>
        <a:lstStyle/>
        <a:p>
          <a:endParaRPr lang="es-PE"/>
        </a:p>
      </dgm:t>
    </dgm:pt>
    <dgm:pt modelId="{B03268F6-A74C-47C5-BD64-BEA9AA10768F}" type="pres">
      <dgm:prSet presAssocID="{E468AFEB-371A-41A7-AB20-B1115307613F}" presName="accent_1" presStyleCnt="0"/>
      <dgm:spPr/>
    </dgm:pt>
    <dgm:pt modelId="{5E59F33D-6209-434C-A971-5EC9B9593173}" type="pres">
      <dgm:prSet presAssocID="{E468AFEB-371A-41A7-AB20-B1115307613F}" presName="accentRepeatNode" presStyleLbl="solidFgAcc1" presStyleIdx="0" presStyleCnt="4"/>
      <dgm:spPr/>
    </dgm:pt>
    <dgm:pt modelId="{FA6D8DE7-1DF7-4953-AA9C-C07EB7209BFE}" type="pres">
      <dgm:prSet presAssocID="{D11FE93C-4A2C-43E9-B1C0-3BF2D746778C}" presName="text_2" presStyleLbl="node1" presStyleIdx="1" presStyleCnt="4">
        <dgm:presLayoutVars>
          <dgm:bulletEnabled val="1"/>
        </dgm:presLayoutVars>
      </dgm:prSet>
      <dgm:spPr/>
      <dgm:t>
        <a:bodyPr/>
        <a:lstStyle/>
        <a:p>
          <a:endParaRPr lang="es-PE"/>
        </a:p>
      </dgm:t>
    </dgm:pt>
    <dgm:pt modelId="{9C9C6019-16E7-4603-94B6-934C55244D5C}" type="pres">
      <dgm:prSet presAssocID="{D11FE93C-4A2C-43E9-B1C0-3BF2D746778C}" presName="accent_2" presStyleCnt="0"/>
      <dgm:spPr/>
    </dgm:pt>
    <dgm:pt modelId="{522A1C98-D59E-47A4-A3F5-5B88C3A28F33}" type="pres">
      <dgm:prSet presAssocID="{D11FE93C-4A2C-43E9-B1C0-3BF2D746778C}" presName="accentRepeatNode" presStyleLbl="solidFgAcc1" presStyleIdx="1" presStyleCnt="4"/>
      <dgm:spPr/>
    </dgm:pt>
    <dgm:pt modelId="{9C00483C-1566-4812-BB77-DA2B4922CD0D}" type="pres">
      <dgm:prSet presAssocID="{F37A87B4-D0BF-400B-B60D-2BC86097A1B5}" presName="text_3" presStyleLbl="node1" presStyleIdx="2" presStyleCnt="4" custScaleY="124025">
        <dgm:presLayoutVars>
          <dgm:bulletEnabled val="1"/>
        </dgm:presLayoutVars>
      </dgm:prSet>
      <dgm:spPr/>
      <dgm:t>
        <a:bodyPr/>
        <a:lstStyle/>
        <a:p>
          <a:endParaRPr lang="es-PE"/>
        </a:p>
      </dgm:t>
    </dgm:pt>
    <dgm:pt modelId="{6F8490E4-68D9-461D-BD9A-1AFC160107AD}" type="pres">
      <dgm:prSet presAssocID="{F37A87B4-D0BF-400B-B60D-2BC86097A1B5}" presName="accent_3" presStyleCnt="0"/>
      <dgm:spPr/>
    </dgm:pt>
    <dgm:pt modelId="{79C8AEE6-3D60-435B-9290-BC80EB583113}" type="pres">
      <dgm:prSet presAssocID="{F37A87B4-D0BF-400B-B60D-2BC86097A1B5}" presName="accentRepeatNode" presStyleLbl="solidFgAcc1" presStyleIdx="2" presStyleCnt="4"/>
      <dgm:spPr/>
    </dgm:pt>
    <dgm:pt modelId="{0C8DC08F-A143-4942-8251-E4663FAF6BFA}" type="pres">
      <dgm:prSet presAssocID="{DCA651DD-C596-464D-A1CB-A6722A7DBF32}" presName="text_4" presStyleLbl="node1" presStyleIdx="3" presStyleCnt="4">
        <dgm:presLayoutVars>
          <dgm:bulletEnabled val="1"/>
        </dgm:presLayoutVars>
      </dgm:prSet>
      <dgm:spPr/>
      <dgm:t>
        <a:bodyPr/>
        <a:lstStyle/>
        <a:p>
          <a:endParaRPr lang="es-PE"/>
        </a:p>
      </dgm:t>
    </dgm:pt>
    <dgm:pt modelId="{0C60E5D4-C81B-4902-AAD7-634C00070760}" type="pres">
      <dgm:prSet presAssocID="{DCA651DD-C596-464D-A1CB-A6722A7DBF32}" presName="accent_4" presStyleCnt="0"/>
      <dgm:spPr/>
    </dgm:pt>
    <dgm:pt modelId="{9E7D046B-53F2-448C-AF57-393C52940581}" type="pres">
      <dgm:prSet presAssocID="{DCA651DD-C596-464D-A1CB-A6722A7DBF32}" presName="accentRepeatNode" presStyleLbl="solidFgAcc1" presStyleIdx="3" presStyleCnt="4"/>
      <dgm:spPr/>
    </dgm:pt>
  </dgm:ptLst>
  <dgm:cxnLst>
    <dgm:cxn modelId="{6993E08D-9202-416A-814A-A6D24E4118F5}" type="presOf" srcId="{E468AFEB-371A-41A7-AB20-B1115307613F}" destId="{9ABD7E98-6620-41A8-B901-E6DAFC01ACD9}" srcOrd="0" destOrd="0" presId="urn:microsoft.com/office/officeart/2008/layout/VerticalCurvedList"/>
    <dgm:cxn modelId="{11828C35-7415-4BA6-A160-935B43C8EF7C}" srcId="{133A3941-2700-42E6-8C14-4C7C6A2ADD25}" destId="{F37A87B4-D0BF-400B-B60D-2BC86097A1B5}" srcOrd="2" destOrd="0" parTransId="{AD5A9947-4E96-4538-A05B-7C72E6C7DCF9}" sibTransId="{7D8825BD-29C9-4B8F-8DD1-FCEEF50AB08F}"/>
    <dgm:cxn modelId="{69D47471-382F-492E-B8A6-11AAF4FE3620}" srcId="{133A3941-2700-42E6-8C14-4C7C6A2ADD25}" destId="{DCA651DD-C596-464D-A1CB-A6722A7DBF32}" srcOrd="3" destOrd="0" parTransId="{2FEF751C-C004-4479-9CDA-FEAE334551A5}" sibTransId="{15CBA43C-9B1C-4646-B042-A9A68636A1E9}"/>
    <dgm:cxn modelId="{4037F9FE-F84C-4E0B-96FF-537507D03B97}" type="presOf" srcId="{D11FE93C-4A2C-43E9-B1C0-3BF2D746778C}" destId="{FA6D8DE7-1DF7-4953-AA9C-C07EB7209BFE}" srcOrd="0" destOrd="0" presId="urn:microsoft.com/office/officeart/2008/layout/VerticalCurvedList"/>
    <dgm:cxn modelId="{2763AFA6-6C9B-4822-87C7-B23F63429F33}" type="presOf" srcId="{F37A87B4-D0BF-400B-B60D-2BC86097A1B5}" destId="{9C00483C-1566-4812-BB77-DA2B4922CD0D}" srcOrd="0" destOrd="0" presId="urn:microsoft.com/office/officeart/2008/layout/VerticalCurvedList"/>
    <dgm:cxn modelId="{D251C40F-DF52-48AC-814C-B7579A878D9B}" type="presOf" srcId="{6F147E3F-CA70-495A-9F56-9A16D24BA727}" destId="{EB8BAB2B-D700-4B05-A4B3-5669401A1C2F}" srcOrd="0" destOrd="0" presId="urn:microsoft.com/office/officeart/2008/layout/VerticalCurvedList"/>
    <dgm:cxn modelId="{F508DB0B-0F0A-4E97-8478-7BD1C61E2154}" srcId="{133A3941-2700-42E6-8C14-4C7C6A2ADD25}" destId="{E468AFEB-371A-41A7-AB20-B1115307613F}" srcOrd="0" destOrd="0" parTransId="{12493C35-2C05-4C2B-AE0B-8AF179EE1646}" sibTransId="{6F147E3F-CA70-495A-9F56-9A16D24BA727}"/>
    <dgm:cxn modelId="{DD35F2F6-488E-4CDA-B804-4CD5E8DC1744}" srcId="{133A3941-2700-42E6-8C14-4C7C6A2ADD25}" destId="{D11FE93C-4A2C-43E9-B1C0-3BF2D746778C}" srcOrd="1" destOrd="0" parTransId="{15AB3147-5823-4346-A7DA-8AEFF9B268C5}" sibTransId="{ACF82449-848D-4A46-9D96-F9D17C986F5A}"/>
    <dgm:cxn modelId="{026EB5A0-4381-4E43-AF3C-E0502AC3A2E2}" type="presOf" srcId="{133A3941-2700-42E6-8C14-4C7C6A2ADD25}" destId="{17902BC7-9D95-4CA4-A9CB-1716FE061F2B}" srcOrd="0" destOrd="0" presId="urn:microsoft.com/office/officeart/2008/layout/VerticalCurvedList"/>
    <dgm:cxn modelId="{7D67D00A-2B32-453E-8BB6-BA99A3E24F75}" type="presOf" srcId="{DCA651DD-C596-464D-A1CB-A6722A7DBF32}" destId="{0C8DC08F-A143-4942-8251-E4663FAF6BFA}" srcOrd="0" destOrd="0" presId="urn:microsoft.com/office/officeart/2008/layout/VerticalCurvedList"/>
    <dgm:cxn modelId="{CFE39F72-E424-46F1-A467-28E2EEE984F2}" type="presParOf" srcId="{17902BC7-9D95-4CA4-A9CB-1716FE061F2B}" destId="{10A9202A-26A8-44F1-85C2-123E27571942}" srcOrd="0" destOrd="0" presId="urn:microsoft.com/office/officeart/2008/layout/VerticalCurvedList"/>
    <dgm:cxn modelId="{89A5134A-5737-45FA-A199-B34028AB7206}" type="presParOf" srcId="{10A9202A-26A8-44F1-85C2-123E27571942}" destId="{58572E87-3D0C-4790-B310-8621EE2F6F2D}" srcOrd="0" destOrd="0" presId="urn:microsoft.com/office/officeart/2008/layout/VerticalCurvedList"/>
    <dgm:cxn modelId="{DC95F211-D8D1-445D-869B-0390ED9CE8E1}" type="presParOf" srcId="{58572E87-3D0C-4790-B310-8621EE2F6F2D}" destId="{2DE22179-5538-492C-90AA-72F0FD8FDA6C}" srcOrd="0" destOrd="0" presId="urn:microsoft.com/office/officeart/2008/layout/VerticalCurvedList"/>
    <dgm:cxn modelId="{DC0D2FD7-1D51-43F4-9E3E-29F88E6DDC56}" type="presParOf" srcId="{58572E87-3D0C-4790-B310-8621EE2F6F2D}" destId="{EB8BAB2B-D700-4B05-A4B3-5669401A1C2F}" srcOrd="1" destOrd="0" presId="urn:microsoft.com/office/officeart/2008/layout/VerticalCurvedList"/>
    <dgm:cxn modelId="{00C4FD78-9908-46F7-A61B-DD3FDCD78175}" type="presParOf" srcId="{58572E87-3D0C-4790-B310-8621EE2F6F2D}" destId="{95702812-7B8B-417E-99C0-CFF89B7C8887}" srcOrd="2" destOrd="0" presId="urn:microsoft.com/office/officeart/2008/layout/VerticalCurvedList"/>
    <dgm:cxn modelId="{16901E4C-A20C-4274-AA1E-B66CA3B9DD8B}" type="presParOf" srcId="{58572E87-3D0C-4790-B310-8621EE2F6F2D}" destId="{C795D323-AAF9-4B6A-9967-5DF39A8AFF24}" srcOrd="3" destOrd="0" presId="urn:microsoft.com/office/officeart/2008/layout/VerticalCurvedList"/>
    <dgm:cxn modelId="{CB1DE9DF-9472-439F-8FB4-A112D7F1C884}" type="presParOf" srcId="{10A9202A-26A8-44F1-85C2-123E27571942}" destId="{9ABD7E98-6620-41A8-B901-E6DAFC01ACD9}" srcOrd="1" destOrd="0" presId="urn:microsoft.com/office/officeart/2008/layout/VerticalCurvedList"/>
    <dgm:cxn modelId="{2F137EFB-5B38-4929-A106-9754FA4C2675}" type="presParOf" srcId="{10A9202A-26A8-44F1-85C2-123E27571942}" destId="{B03268F6-A74C-47C5-BD64-BEA9AA10768F}" srcOrd="2" destOrd="0" presId="urn:microsoft.com/office/officeart/2008/layout/VerticalCurvedList"/>
    <dgm:cxn modelId="{84AC2041-2AA1-4CBE-83F1-17BE978496F5}" type="presParOf" srcId="{B03268F6-A74C-47C5-BD64-BEA9AA10768F}" destId="{5E59F33D-6209-434C-A971-5EC9B9593173}" srcOrd="0" destOrd="0" presId="urn:microsoft.com/office/officeart/2008/layout/VerticalCurvedList"/>
    <dgm:cxn modelId="{5D0CF10B-221C-4295-A5E5-CBA73057F0C0}" type="presParOf" srcId="{10A9202A-26A8-44F1-85C2-123E27571942}" destId="{FA6D8DE7-1DF7-4953-AA9C-C07EB7209BFE}" srcOrd="3" destOrd="0" presId="urn:microsoft.com/office/officeart/2008/layout/VerticalCurvedList"/>
    <dgm:cxn modelId="{4386FBCC-B5FF-4DA7-B26F-7A898CF02CB6}" type="presParOf" srcId="{10A9202A-26A8-44F1-85C2-123E27571942}" destId="{9C9C6019-16E7-4603-94B6-934C55244D5C}" srcOrd="4" destOrd="0" presId="urn:microsoft.com/office/officeart/2008/layout/VerticalCurvedList"/>
    <dgm:cxn modelId="{A1130A1F-4360-49A8-98E3-38334D0A76CB}" type="presParOf" srcId="{9C9C6019-16E7-4603-94B6-934C55244D5C}" destId="{522A1C98-D59E-47A4-A3F5-5B88C3A28F33}" srcOrd="0" destOrd="0" presId="urn:microsoft.com/office/officeart/2008/layout/VerticalCurvedList"/>
    <dgm:cxn modelId="{E97A360D-4B31-4E8F-ADEF-444A879EEDC3}" type="presParOf" srcId="{10A9202A-26A8-44F1-85C2-123E27571942}" destId="{9C00483C-1566-4812-BB77-DA2B4922CD0D}" srcOrd="5" destOrd="0" presId="urn:microsoft.com/office/officeart/2008/layout/VerticalCurvedList"/>
    <dgm:cxn modelId="{7DCC41FC-7A18-4139-9758-7A6711D32796}" type="presParOf" srcId="{10A9202A-26A8-44F1-85C2-123E27571942}" destId="{6F8490E4-68D9-461D-BD9A-1AFC160107AD}" srcOrd="6" destOrd="0" presId="urn:microsoft.com/office/officeart/2008/layout/VerticalCurvedList"/>
    <dgm:cxn modelId="{F9D27434-04D9-466F-A05D-008CE84E3F8E}" type="presParOf" srcId="{6F8490E4-68D9-461D-BD9A-1AFC160107AD}" destId="{79C8AEE6-3D60-435B-9290-BC80EB583113}" srcOrd="0" destOrd="0" presId="urn:microsoft.com/office/officeart/2008/layout/VerticalCurvedList"/>
    <dgm:cxn modelId="{442A47FD-13C6-4995-89D5-96A7BB1C08BE}" type="presParOf" srcId="{10A9202A-26A8-44F1-85C2-123E27571942}" destId="{0C8DC08F-A143-4942-8251-E4663FAF6BFA}" srcOrd="7" destOrd="0" presId="urn:microsoft.com/office/officeart/2008/layout/VerticalCurvedList"/>
    <dgm:cxn modelId="{1150549E-BB3E-4331-BDE5-BA01685927E6}" type="presParOf" srcId="{10A9202A-26A8-44F1-85C2-123E27571942}" destId="{0C60E5D4-C81B-4902-AAD7-634C00070760}" srcOrd="8" destOrd="0" presId="urn:microsoft.com/office/officeart/2008/layout/VerticalCurvedList"/>
    <dgm:cxn modelId="{7D2B94EF-0F72-4976-9CC8-C972C06E8634}" type="presParOf" srcId="{0C60E5D4-C81B-4902-AAD7-634C00070760}" destId="{9E7D046B-53F2-448C-AF57-393C5294058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D8E6A6C-8420-426E-92AC-E4C58F304B0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PE"/>
        </a:p>
      </dgm:t>
    </dgm:pt>
    <dgm:pt modelId="{1B244D3A-75E7-4773-A13C-A97CA9B4FA06}">
      <dgm:prSet phldrT="[Texto]" custT="1"/>
      <dgm:spPr/>
      <dgm:t>
        <a:bodyPr/>
        <a:lstStyle/>
        <a:p>
          <a:r>
            <a:rPr lang="es-PE" sz="1800" dirty="0" smtClean="0">
              <a:latin typeface="Times New Roman" pitchFamily="18" charset="0"/>
              <a:cs typeface="Times New Roman" pitchFamily="18" charset="0"/>
            </a:rPr>
            <a:t>A PETROPERÚ no se le asigna una función específica alguna en el Programa Estratégico Sectorial Multianual (PESEM 2012-2016) del MINEM </a:t>
          </a:r>
          <a:endParaRPr lang="es-PE" sz="1800" dirty="0">
            <a:latin typeface="Times New Roman" pitchFamily="18" charset="0"/>
            <a:cs typeface="Times New Roman" pitchFamily="18" charset="0"/>
          </a:endParaRPr>
        </a:p>
      </dgm:t>
    </dgm:pt>
    <dgm:pt modelId="{8D029C80-141C-47D4-963F-35E7B58CE748}" type="parTrans" cxnId="{F328BAB6-79DA-480E-BA4C-E7A9971F725B}">
      <dgm:prSet/>
      <dgm:spPr/>
      <dgm:t>
        <a:bodyPr/>
        <a:lstStyle/>
        <a:p>
          <a:endParaRPr lang="es-PE"/>
        </a:p>
      </dgm:t>
    </dgm:pt>
    <dgm:pt modelId="{3885A34F-2F89-445C-9982-85CAC1103D60}" type="sibTrans" cxnId="{F328BAB6-79DA-480E-BA4C-E7A9971F725B}">
      <dgm:prSet/>
      <dgm:spPr/>
      <dgm:t>
        <a:bodyPr/>
        <a:lstStyle/>
        <a:p>
          <a:endParaRPr lang="es-PE"/>
        </a:p>
      </dgm:t>
    </dgm:pt>
    <dgm:pt modelId="{055F8FA3-93A4-49DB-9006-22AD0F178DCD}">
      <dgm:prSet phldrT="[Texto]" custT="1"/>
      <dgm:spPr/>
      <dgm:t>
        <a:bodyPr/>
        <a:lstStyle/>
        <a:p>
          <a:r>
            <a:rPr lang="es-PE" sz="1800" dirty="0" smtClean="0">
              <a:latin typeface="Times New Roman" pitchFamily="18" charset="0"/>
              <a:cs typeface="Times New Roman" pitchFamily="18" charset="0"/>
            </a:rPr>
            <a:t>En el rol promotor se menciona que corresponde a </a:t>
          </a:r>
          <a:r>
            <a:rPr lang="es-PE" sz="1800" dirty="0" err="1" smtClean="0">
              <a:latin typeface="Times New Roman" pitchFamily="18" charset="0"/>
              <a:cs typeface="Times New Roman" pitchFamily="18" charset="0"/>
            </a:rPr>
            <a:t>Proinversión</a:t>
          </a:r>
          <a:r>
            <a:rPr lang="es-PE" sz="1800" dirty="0" smtClean="0">
              <a:latin typeface="Times New Roman" pitchFamily="18" charset="0"/>
              <a:cs typeface="Times New Roman" pitchFamily="18" charset="0"/>
            </a:rPr>
            <a:t> la promoción del proceso de privatización de las inversiones y de las empresas públicas del sector Energía y Minas. </a:t>
          </a:r>
          <a:endParaRPr lang="es-PE" sz="1800" dirty="0">
            <a:latin typeface="Times New Roman" pitchFamily="18" charset="0"/>
            <a:cs typeface="Times New Roman" pitchFamily="18" charset="0"/>
          </a:endParaRPr>
        </a:p>
      </dgm:t>
    </dgm:pt>
    <dgm:pt modelId="{2723842D-BA17-4F4D-BDF8-F62DD7CA12A2}" type="parTrans" cxnId="{990BA940-660E-4B53-851E-60D889A6638F}">
      <dgm:prSet/>
      <dgm:spPr/>
      <dgm:t>
        <a:bodyPr/>
        <a:lstStyle/>
        <a:p>
          <a:endParaRPr lang="es-PE"/>
        </a:p>
      </dgm:t>
    </dgm:pt>
    <dgm:pt modelId="{612BE168-141B-40E5-A0C4-C35790048143}" type="sibTrans" cxnId="{990BA940-660E-4B53-851E-60D889A6638F}">
      <dgm:prSet/>
      <dgm:spPr/>
      <dgm:t>
        <a:bodyPr/>
        <a:lstStyle/>
        <a:p>
          <a:endParaRPr lang="es-PE"/>
        </a:p>
      </dgm:t>
    </dgm:pt>
    <dgm:pt modelId="{0380E4E4-5C24-44B4-BFA2-FB0F13D71769}">
      <dgm:prSet phldrT="[Texto]" custT="1"/>
      <dgm:spPr/>
      <dgm:t>
        <a:bodyPr/>
        <a:lstStyle/>
        <a:p>
          <a:r>
            <a:rPr lang="es-PE" sz="1800" dirty="0" smtClean="0">
              <a:latin typeface="Times New Roman" pitchFamily="18" charset="0"/>
              <a:cs typeface="Times New Roman" pitchFamily="18" charset="0"/>
            </a:rPr>
            <a:t>Visión y Misión, Objetivos y Plan Estratégico no han sido ratificados por la Junta General de Accionistas (Gobierno). Con antecedente de cancelación de las metas anuales y quinquenales en 2013.</a:t>
          </a:r>
          <a:endParaRPr lang="es-PE" sz="1800" dirty="0">
            <a:latin typeface="Times New Roman" pitchFamily="18" charset="0"/>
            <a:cs typeface="Times New Roman" pitchFamily="18" charset="0"/>
          </a:endParaRPr>
        </a:p>
      </dgm:t>
    </dgm:pt>
    <dgm:pt modelId="{DF6989CB-2A5C-47CB-BFF7-D8C7944B921D}" type="parTrans" cxnId="{75054170-0C6D-4521-8F37-5C38F39822EF}">
      <dgm:prSet/>
      <dgm:spPr/>
      <dgm:t>
        <a:bodyPr/>
        <a:lstStyle/>
        <a:p>
          <a:endParaRPr lang="es-PE"/>
        </a:p>
      </dgm:t>
    </dgm:pt>
    <dgm:pt modelId="{1DF4EF35-4D45-40DC-8D2A-5B6499F97C7A}" type="sibTrans" cxnId="{75054170-0C6D-4521-8F37-5C38F39822EF}">
      <dgm:prSet/>
      <dgm:spPr/>
      <dgm:t>
        <a:bodyPr/>
        <a:lstStyle/>
        <a:p>
          <a:endParaRPr lang="es-PE"/>
        </a:p>
      </dgm:t>
    </dgm:pt>
    <dgm:pt modelId="{924072AB-93ED-45DF-948A-30A4384764CE}">
      <dgm:prSet phldrT="[Texto]" custT="1"/>
      <dgm:spPr/>
      <dgm:t>
        <a:bodyPr/>
        <a:lstStyle/>
        <a:p>
          <a:r>
            <a:rPr lang="es-PE" sz="1800" dirty="0" smtClean="0">
              <a:latin typeface="Times New Roman" pitchFamily="18" charset="0"/>
              <a:cs typeface="Times New Roman" pitchFamily="18" charset="0"/>
            </a:rPr>
            <a:t>No se le considera como un instrumento de la política sectorial o nacional</a:t>
          </a:r>
          <a:endParaRPr lang="es-PE" sz="1800" dirty="0">
            <a:latin typeface="Times New Roman" pitchFamily="18" charset="0"/>
            <a:cs typeface="Times New Roman" pitchFamily="18" charset="0"/>
          </a:endParaRPr>
        </a:p>
      </dgm:t>
    </dgm:pt>
    <dgm:pt modelId="{0D16D258-C9FD-4926-B5C8-4AE5BADC0E05}" type="parTrans" cxnId="{C6CAE058-A1F9-43CC-8245-84FAA743A228}">
      <dgm:prSet/>
      <dgm:spPr/>
      <dgm:t>
        <a:bodyPr/>
        <a:lstStyle/>
        <a:p>
          <a:endParaRPr lang="es-PE"/>
        </a:p>
      </dgm:t>
    </dgm:pt>
    <dgm:pt modelId="{C79E50DC-0B5D-4D83-AAD9-BCD517CC3643}" type="sibTrans" cxnId="{C6CAE058-A1F9-43CC-8245-84FAA743A228}">
      <dgm:prSet/>
      <dgm:spPr/>
      <dgm:t>
        <a:bodyPr/>
        <a:lstStyle/>
        <a:p>
          <a:endParaRPr lang="es-PE"/>
        </a:p>
      </dgm:t>
    </dgm:pt>
    <dgm:pt modelId="{B91B0CBE-49CB-4028-8794-A9F6447C78F0}" type="pres">
      <dgm:prSet presAssocID="{DD8E6A6C-8420-426E-92AC-E4C58F304B06}" presName="Name0" presStyleCnt="0">
        <dgm:presLayoutVars>
          <dgm:chMax val="7"/>
          <dgm:chPref val="7"/>
          <dgm:dir/>
        </dgm:presLayoutVars>
      </dgm:prSet>
      <dgm:spPr/>
      <dgm:t>
        <a:bodyPr/>
        <a:lstStyle/>
        <a:p>
          <a:endParaRPr lang="es-PE"/>
        </a:p>
      </dgm:t>
    </dgm:pt>
    <dgm:pt modelId="{C501318B-75E4-4093-9C39-EF704F96C6CE}" type="pres">
      <dgm:prSet presAssocID="{DD8E6A6C-8420-426E-92AC-E4C58F304B06}" presName="Name1" presStyleCnt="0"/>
      <dgm:spPr/>
    </dgm:pt>
    <dgm:pt modelId="{534B95E2-9D85-445E-B807-66286949A207}" type="pres">
      <dgm:prSet presAssocID="{DD8E6A6C-8420-426E-92AC-E4C58F304B06}" presName="cycle" presStyleCnt="0"/>
      <dgm:spPr/>
    </dgm:pt>
    <dgm:pt modelId="{767A4057-F0F1-4AC3-893C-4C51581D3DA2}" type="pres">
      <dgm:prSet presAssocID="{DD8E6A6C-8420-426E-92AC-E4C58F304B06}" presName="srcNode" presStyleLbl="node1" presStyleIdx="0" presStyleCnt="4"/>
      <dgm:spPr/>
    </dgm:pt>
    <dgm:pt modelId="{D367D242-81EF-4B8F-A63B-8FFB5F8CAB6E}" type="pres">
      <dgm:prSet presAssocID="{DD8E6A6C-8420-426E-92AC-E4C58F304B06}" presName="conn" presStyleLbl="parChTrans1D2" presStyleIdx="0" presStyleCnt="1"/>
      <dgm:spPr/>
      <dgm:t>
        <a:bodyPr/>
        <a:lstStyle/>
        <a:p>
          <a:endParaRPr lang="es-PE"/>
        </a:p>
      </dgm:t>
    </dgm:pt>
    <dgm:pt modelId="{9702D46F-2710-4C91-995C-6D0587EB1308}" type="pres">
      <dgm:prSet presAssocID="{DD8E6A6C-8420-426E-92AC-E4C58F304B06}" presName="extraNode" presStyleLbl="node1" presStyleIdx="0" presStyleCnt="4"/>
      <dgm:spPr/>
    </dgm:pt>
    <dgm:pt modelId="{A96BAB31-B69C-4212-A702-DE9113BF1CC3}" type="pres">
      <dgm:prSet presAssocID="{DD8E6A6C-8420-426E-92AC-E4C58F304B06}" presName="dstNode" presStyleLbl="node1" presStyleIdx="0" presStyleCnt="4"/>
      <dgm:spPr/>
    </dgm:pt>
    <dgm:pt modelId="{1D53E7F9-239E-49E1-ACD9-C907AE7D332C}" type="pres">
      <dgm:prSet presAssocID="{1B244D3A-75E7-4773-A13C-A97CA9B4FA06}" presName="text_1" presStyleLbl="node1" presStyleIdx="0" presStyleCnt="4">
        <dgm:presLayoutVars>
          <dgm:bulletEnabled val="1"/>
        </dgm:presLayoutVars>
      </dgm:prSet>
      <dgm:spPr/>
      <dgm:t>
        <a:bodyPr/>
        <a:lstStyle/>
        <a:p>
          <a:endParaRPr lang="es-PE"/>
        </a:p>
      </dgm:t>
    </dgm:pt>
    <dgm:pt modelId="{38237303-AF02-4A0F-A69D-78F8E25FBFDF}" type="pres">
      <dgm:prSet presAssocID="{1B244D3A-75E7-4773-A13C-A97CA9B4FA06}" presName="accent_1" presStyleCnt="0"/>
      <dgm:spPr/>
    </dgm:pt>
    <dgm:pt modelId="{2537C600-C2F7-4B82-80A6-8DD13079EE4E}" type="pres">
      <dgm:prSet presAssocID="{1B244D3A-75E7-4773-A13C-A97CA9B4FA06}" presName="accentRepeatNode" presStyleLbl="solidFgAcc1" presStyleIdx="0" presStyleCnt="4"/>
      <dgm:spPr/>
    </dgm:pt>
    <dgm:pt modelId="{1EDA3256-A52A-4FCB-85A9-A7873F9CC3B4}" type="pres">
      <dgm:prSet presAssocID="{924072AB-93ED-45DF-948A-30A4384764CE}" presName="text_2" presStyleLbl="node1" presStyleIdx="1" presStyleCnt="4">
        <dgm:presLayoutVars>
          <dgm:bulletEnabled val="1"/>
        </dgm:presLayoutVars>
      </dgm:prSet>
      <dgm:spPr/>
      <dgm:t>
        <a:bodyPr/>
        <a:lstStyle/>
        <a:p>
          <a:endParaRPr lang="es-PE"/>
        </a:p>
      </dgm:t>
    </dgm:pt>
    <dgm:pt modelId="{F89098C3-B96D-4624-8FE3-01322D270EA1}" type="pres">
      <dgm:prSet presAssocID="{924072AB-93ED-45DF-948A-30A4384764CE}" presName="accent_2" presStyleCnt="0"/>
      <dgm:spPr/>
    </dgm:pt>
    <dgm:pt modelId="{4BB4623E-9AD2-459C-959D-743A23082DE3}" type="pres">
      <dgm:prSet presAssocID="{924072AB-93ED-45DF-948A-30A4384764CE}" presName="accentRepeatNode" presStyleLbl="solidFgAcc1" presStyleIdx="1" presStyleCnt="4"/>
      <dgm:spPr/>
    </dgm:pt>
    <dgm:pt modelId="{2A2DCAD9-B5DD-44FD-86B7-61D92ABD1D5B}" type="pres">
      <dgm:prSet presAssocID="{055F8FA3-93A4-49DB-9006-22AD0F178DCD}" presName="text_3" presStyleLbl="node1" presStyleIdx="2" presStyleCnt="4">
        <dgm:presLayoutVars>
          <dgm:bulletEnabled val="1"/>
        </dgm:presLayoutVars>
      </dgm:prSet>
      <dgm:spPr/>
      <dgm:t>
        <a:bodyPr/>
        <a:lstStyle/>
        <a:p>
          <a:endParaRPr lang="es-PE"/>
        </a:p>
      </dgm:t>
    </dgm:pt>
    <dgm:pt modelId="{A1AEF00B-A031-4A29-AD14-861BFFD06C5B}" type="pres">
      <dgm:prSet presAssocID="{055F8FA3-93A4-49DB-9006-22AD0F178DCD}" presName="accent_3" presStyleCnt="0"/>
      <dgm:spPr/>
    </dgm:pt>
    <dgm:pt modelId="{1CD323E5-5784-4F8A-9237-7E8141BA508C}" type="pres">
      <dgm:prSet presAssocID="{055F8FA3-93A4-49DB-9006-22AD0F178DCD}" presName="accentRepeatNode" presStyleLbl="solidFgAcc1" presStyleIdx="2" presStyleCnt="4"/>
      <dgm:spPr/>
    </dgm:pt>
    <dgm:pt modelId="{C059CF71-BEAF-4D8B-A5C8-45451204A6BC}" type="pres">
      <dgm:prSet presAssocID="{0380E4E4-5C24-44B4-BFA2-FB0F13D71769}" presName="text_4" presStyleLbl="node1" presStyleIdx="3" presStyleCnt="4">
        <dgm:presLayoutVars>
          <dgm:bulletEnabled val="1"/>
        </dgm:presLayoutVars>
      </dgm:prSet>
      <dgm:spPr/>
      <dgm:t>
        <a:bodyPr/>
        <a:lstStyle/>
        <a:p>
          <a:endParaRPr lang="es-PE"/>
        </a:p>
      </dgm:t>
    </dgm:pt>
    <dgm:pt modelId="{41D5C1B7-F9B6-4C97-A2A5-D46865CABE67}" type="pres">
      <dgm:prSet presAssocID="{0380E4E4-5C24-44B4-BFA2-FB0F13D71769}" presName="accent_4" presStyleCnt="0"/>
      <dgm:spPr/>
    </dgm:pt>
    <dgm:pt modelId="{607EA526-09BB-494F-8B74-DE690C6C09B9}" type="pres">
      <dgm:prSet presAssocID="{0380E4E4-5C24-44B4-BFA2-FB0F13D71769}" presName="accentRepeatNode" presStyleLbl="solidFgAcc1" presStyleIdx="3" presStyleCnt="4"/>
      <dgm:spPr/>
    </dgm:pt>
  </dgm:ptLst>
  <dgm:cxnLst>
    <dgm:cxn modelId="{8BE3A009-9500-4D27-A62B-FDA2B70693FC}" type="presOf" srcId="{0380E4E4-5C24-44B4-BFA2-FB0F13D71769}" destId="{C059CF71-BEAF-4D8B-A5C8-45451204A6BC}" srcOrd="0" destOrd="0" presId="urn:microsoft.com/office/officeart/2008/layout/VerticalCurvedList"/>
    <dgm:cxn modelId="{EEC40D1F-1D5D-425B-9F0C-208AED32DE0E}" type="presOf" srcId="{055F8FA3-93A4-49DB-9006-22AD0F178DCD}" destId="{2A2DCAD9-B5DD-44FD-86B7-61D92ABD1D5B}" srcOrd="0" destOrd="0" presId="urn:microsoft.com/office/officeart/2008/layout/VerticalCurvedList"/>
    <dgm:cxn modelId="{F328BAB6-79DA-480E-BA4C-E7A9971F725B}" srcId="{DD8E6A6C-8420-426E-92AC-E4C58F304B06}" destId="{1B244D3A-75E7-4773-A13C-A97CA9B4FA06}" srcOrd="0" destOrd="0" parTransId="{8D029C80-141C-47D4-963F-35E7B58CE748}" sibTransId="{3885A34F-2F89-445C-9982-85CAC1103D60}"/>
    <dgm:cxn modelId="{55FE6F94-A1DA-40C3-B4B5-2BDF20C316B6}" type="presOf" srcId="{DD8E6A6C-8420-426E-92AC-E4C58F304B06}" destId="{B91B0CBE-49CB-4028-8794-A9F6447C78F0}" srcOrd="0" destOrd="0" presId="urn:microsoft.com/office/officeart/2008/layout/VerticalCurvedList"/>
    <dgm:cxn modelId="{990BA940-660E-4B53-851E-60D889A6638F}" srcId="{DD8E6A6C-8420-426E-92AC-E4C58F304B06}" destId="{055F8FA3-93A4-49DB-9006-22AD0F178DCD}" srcOrd="2" destOrd="0" parTransId="{2723842D-BA17-4F4D-BDF8-F62DD7CA12A2}" sibTransId="{612BE168-141B-40E5-A0C4-C35790048143}"/>
    <dgm:cxn modelId="{75054170-0C6D-4521-8F37-5C38F39822EF}" srcId="{DD8E6A6C-8420-426E-92AC-E4C58F304B06}" destId="{0380E4E4-5C24-44B4-BFA2-FB0F13D71769}" srcOrd="3" destOrd="0" parTransId="{DF6989CB-2A5C-47CB-BFF7-D8C7944B921D}" sibTransId="{1DF4EF35-4D45-40DC-8D2A-5B6499F97C7A}"/>
    <dgm:cxn modelId="{B7D9E9DF-B5A2-430E-B5BF-F60F18E51F1D}" type="presOf" srcId="{924072AB-93ED-45DF-948A-30A4384764CE}" destId="{1EDA3256-A52A-4FCB-85A9-A7873F9CC3B4}" srcOrd="0" destOrd="0" presId="urn:microsoft.com/office/officeart/2008/layout/VerticalCurvedList"/>
    <dgm:cxn modelId="{880D0628-E5E4-4116-A664-44363D65EF0C}" type="presOf" srcId="{3885A34F-2F89-445C-9982-85CAC1103D60}" destId="{D367D242-81EF-4B8F-A63B-8FFB5F8CAB6E}" srcOrd="0" destOrd="0" presId="urn:microsoft.com/office/officeart/2008/layout/VerticalCurvedList"/>
    <dgm:cxn modelId="{C6CAE058-A1F9-43CC-8245-84FAA743A228}" srcId="{DD8E6A6C-8420-426E-92AC-E4C58F304B06}" destId="{924072AB-93ED-45DF-948A-30A4384764CE}" srcOrd="1" destOrd="0" parTransId="{0D16D258-C9FD-4926-B5C8-4AE5BADC0E05}" sibTransId="{C79E50DC-0B5D-4D83-AAD9-BCD517CC3643}"/>
    <dgm:cxn modelId="{82459F7A-46B8-4CFB-BB79-17DF6DEEAB76}" type="presOf" srcId="{1B244D3A-75E7-4773-A13C-A97CA9B4FA06}" destId="{1D53E7F9-239E-49E1-ACD9-C907AE7D332C}" srcOrd="0" destOrd="0" presId="urn:microsoft.com/office/officeart/2008/layout/VerticalCurvedList"/>
    <dgm:cxn modelId="{1FCA907C-F1E7-474B-AB1B-056A973421B9}" type="presParOf" srcId="{B91B0CBE-49CB-4028-8794-A9F6447C78F0}" destId="{C501318B-75E4-4093-9C39-EF704F96C6CE}" srcOrd="0" destOrd="0" presId="urn:microsoft.com/office/officeart/2008/layout/VerticalCurvedList"/>
    <dgm:cxn modelId="{EF0268E5-358B-4755-AB8F-B284F7634A84}" type="presParOf" srcId="{C501318B-75E4-4093-9C39-EF704F96C6CE}" destId="{534B95E2-9D85-445E-B807-66286949A207}" srcOrd="0" destOrd="0" presId="urn:microsoft.com/office/officeart/2008/layout/VerticalCurvedList"/>
    <dgm:cxn modelId="{8660E3DE-9CE3-4DE1-BD0E-9419AADD4A11}" type="presParOf" srcId="{534B95E2-9D85-445E-B807-66286949A207}" destId="{767A4057-F0F1-4AC3-893C-4C51581D3DA2}" srcOrd="0" destOrd="0" presId="urn:microsoft.com/office/officeart/2008/layout/VerticalCurvedList"/>
    <dgm:cxn modelId="{D613C8E5-BFC7-44B1-91E7-1DC914D03C93}" type="presParOf" srcId="{534B95E2-9D85-445E-B807-66286949A207}" destId="{D367D242-81EF-4B8F-A63B-8FFB5F8CAB6E}" srcOrd="1" destOrd="0" presId="urn:microsoft.com/office/officeart/2008/layout/VerticalCurvedList"/>
    <dgm:cxn modelId="{5D3EDDF4-C7DA-4FD1-94BD-33A0527A18AB}" type="presParOf" srcId="{534B95E2-9D85-445E-B807-66286949A207}" destId="{9702D46F-2710-4C91-995C-6D0587EB1308}" srcOrd="2" destOrd="0" presId="urn:microsoft.com/office/officeart/2008/layout/VerticalCurvedList"/>
    <dgm:cxn modelId="{DF16150C-6777-4CE8-A2AF-E48C86E4A87B}" type="presParOf" srcId="{534B95E2-9D85-445E-B807-66286949A207}" destId="{A96BAB31-B69C-4212-A702-DE9113BF1CC3}" srcOrd="3" destOrd="0" presId="urn:microsoft.com/office/officeart/2008/layout/VerticalCurvedList"/>
    <dgm:cxn modelId="{4BFC68DC-630F-4958-96F6-7BABD6BD74CD}" type="presParOf" srcId="{C501318B-75E4-4093-9C39-EF704F96C6CE}" destId="{1D53E7F9-239E-49E1-ACD9-C907AE7D332C}" srcOrd="1" destOrd="0" presId="urn:microsoft.com/office/officeart/2008/layout/VerticalCurvedList"/>
    <dgm:cxn modelId="{FAF663B9-FA2F-4767-9A15-59A5FC4CAAF4}" type="presParOf" srcId="{C501318B-75E4-4093-9C39-EF704F96C6CE}" destId="{38237303-AF02-4A0F-A69D-78F8E25FBFDF}" srcOrd="2" destOrd="0" presId="urn:microsoft.com/office/officeart/2008/layout/VerticalCurvedList"/>
    <dgm:cxn modelId="{E9572D52-9F14-4EFD-8CCE-074A66F18876}" type="presParOf" srcId="{38237303-AF02-4A0F-A69D-78F8E25FBFDF}" destId="{2537C600-C2F7-4B82-80A6-8DD13079EE4E}" srcOrd="0" destOrd="0" presId="urn:microsoft.com/office/officeart/2008/layout/VerticalCurvedList"/>
    <dgm:cxn modelId="{FBAF11B7-4DF3-4344-83B3-C8D768DCEB82}" type="presParOf" srcId="{C501318B-75E4-4093-9C39-EF704F96C6CE}" destId="{1EDA3256-A52A-4FCB-85A9-A7873F9CC3B4}" srcOrd="3" destOrd="0" presId="urn:microsoft.com/office/officeart/2008/layout/VerticalCurvedList"/>
    <dgm:cxn modelId="{C1CF20A6-213D-4852-9BAA-463F69E9CE17}" type="presParOf" srcId="{C501318B-75E4-4093-9C39-EF704F96C6CE}" destId="{F89098C3-B96D-4624-8FE3-01322D270EA1}" srcOrd="4" destOrd="0" presId="urn:microsoft.com/office/officeart/2008/layout/VerticalCurvedList"/>
    <dgm:cxn modelId="{0CDEF586-BD60-439E-87D7-DD37DFEDAEA6}" type="presParOf" srcId="{F89098C3-B96D-4624-8FE3-01322D270EA1}" destId="{4BB4623E-9AD2-459C-959D-743A23082DE3}" srcOrd="0" destOrd="0" presId="urn:microsoft.com/office/officeart/2008/layout/VerticalCurvedList"/>
    <dgm:cxn modelId="{2B2B5EE5-A3C9-4599-BA79-B60323A4D16D}" type="presParOf" srcId="{C501318B-75E4-4093-9C39-EF704F96C6CE}" destId="{2A2DCAD9-B5DD-44FD-86B7-61D92ABD1D5B}" srcOrd="5" destOrd="0" presId="urn:microsoft.com/office/officeart/2008/layout/VerticalCurvedList"/>
    <dgm:cxn modelId="{640A4CF8-6BFF-4C0E-A9A0-7F1EC9125ED1}" type="presParOf" srcId="{C501318B-75E4-4093-9C39-EF704F96C6CE}" destId="{A1AEF00B-A031-4A29-AD14-861BFFD06C5B}" srcOrd="6" destOrd="0" presId="urn:microsoft.com/office/officeart/2008/layout/VerticalCurvedList"/>
    <dgm:cxn modelId="{06843813-774B-4941-84AB-1A1738BBB275}" type="presParOf" srcId="{A1AEF00B-A031-4A29-AD14-861BFFD06C5B}" destId="{1CD323E5-5784-4F8A-9237-7E8141BA508C}" srcOrd="0" destOrd="0" presId="urn:microsoft.com/office/officeart/2008/layout/VerticalCurvedList"/>
    <dgm:cxn modelId="{6B25FE79-4C86-4F9A-A7D1-8B992FF53034}" type="presParOf" srcId="{C501318B-75E4-4093-9C39-EF704F96C6CE}" destId="{C059CF71-BEAF-4D8B-A5C8-45451204A6BC}" srcOrd="7" destOrd="0" presId="urn:microsoft.com/office/officeart/2008/layout/VerticalCurvedList"/>
    <dgm:cxn modelId="{82B2B5CF-696A-4D08-96EC-C998CD168066}" type="presParOf" srcId="{C501318B-75E4-4093-9C39-EF704F96C6CE}" destId="{41D5C1B7-F9B6-4C97-A2A5-D46865CABE67}" srcOrd="8" destOrd="0" presId="urn:microsoft.com/office/officeart/2008/layout/VerticalCurvedList"/>
    <dgm:cxn modelId="{F885F4B3-36F6-4ABC-A0A6-CDE3D2F16923}" type="presParOf" srcId="{41D5C1B7-F9B6-4C97-A2A5-D46865CABE67}" destId="{607EA526-09BB-494F-8B74-DE690C6C09B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C4C8452-5F63-4C2D-AA54-CA1CA4CC64C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PE"/>
        </a:p>
      </dgm:t>
    </dgm:pt>
    <dgm:pt modelId="{99C037AF-56EC-4EC4-95B1-67B837DEAE7D}">
      <dgm:prSet phldrT="[Texto]" custT="1"/>
      <dgm:spPr/>
      <dgm:t>
        <a:bodyPr/>
        <a:lstStyle/>
        <a:p>
          <a:r>
            <a:rPr lang="es-PE" sz="2200" dirty="0" smtClean="0">
              <a:latin typeface="Times New Roman" panose="02020603050405020304" pitchFamily="18" charset="0"/>
              <a:cs typeface="Times New Roman" panose="02020603050405020304" pitchFamily="18" charset="0"/>
            </a:rPr>
            <a:t>Se perpetúa baja rentabilidad asociada a actividades de refinación</a:t>
          </a:r>
          <a:endParaRPr lang="es-PE" sz="2200" dirty="0">
            <a:latin typeface="Times New Roman" panose="02020603050405020304" pitchFamily="18" charset="0"/>
            <a:cs typeface="Times New Roman" panose="02020603050405020304" pitchFamily="18" charset="0"/>
          </a:endParaRPr>
        </a:p>
      </dgm:t>
    </dgm:pt>
    <dgm:pt modelId="{196D575B-7C6C-4147-BC70-96BB079C20C1}" type="parTrans" cxnId="{2F6F6B3B-1EBC-456F-A989-4E90A958193C}">
      <dgm:prSet/>
      <dgm:spPr/>
      <dgm:t>
        <a:bodyPr/>
        <a:lstStyle/>
        <a:p>
          <a:endParaRPr lang="es-PE" sz="2200">
            <a:latin typeface="Times New Roman" panose="02020603050405020304" pitchFamily="18" charset="0"/>
            <a:cs typeface="Times New Roman" panose="02020603050405020304" pitchFamily="18" charset="0"/>
          </a:endParaRPr>
        </a:p>
      </dgm:t>
    </dgm:pt>
    <dgm:pt modelId="{72B66AEA-B1BF-4986-83DC-13C813B84272}" type="sibTrans" cxnId="{2F6F6B3B-1EBC-456F-A989-4E90A958193C}">
      <dgm:prSet custT="1"/>
      <dgm:spPr/>
      <dgm:t>
        <a:bodyPr/>
        <a:lstStyle/>
        <a:p>
          <a:endParaRPr lang="es-PE" sz="2200">
            <a:latin typeface="Times New Roman" panose="02020603050405020304" pitchFamily="18" charset="0"/>
            <a:cs typeface="Times New Roman" panose="02020603050405020304" pitchFamily="18" charset="0"/>
          </a:endParaRPr>
        </a:p>
      </dgm:t>
    </dgm:pt>
    <dgm:pt modelId="{8A4F1989-64E2-4FD7-9DEF-91DB84B3A106}">
      <dgm:prSet phldrT="[Texto]" custT="1"/>
      <dgm:spPr/>
      <dgm:t>
        <a:bodyPr/>
        <a:lstStyle/>
        <a:p>
          <a:r>
            <a:rPr lang="es-PE" sz="2200" dirty="0" smtClean="0">
              <a:latin typeface="Times New Roman" panose="02020603050405020304" pitchFamily="18" charset="0"/>
              <a:cs typeface="Times New Roman" panose="02020603050405020304" pitchFamily="18" charset="0"/>
            </a:rPr>
            <a:t>Se impide integración vertical (participación  en actividades petroquímicas y otras) </a:t>
          </a:r>
          <a:r>
            <a:rPr lang="es-PE" sz="2200" dirty="0" err="1" smtClean="0">
              <a:latin typeface="Times New Roman" panose="02020603050405020304" pitchFamily="18" charset="0"/>
              <a:cs typeface="Times New Roman" panose="02020603050405020304" pitchFamily="18" charset="0"/>
            </a:rPr>
            <a:t>Upstream</a:t>
          </a:r>
          <a:r>
            <a:rPr lang="es-PE" sz="2200" dirty="0" smtClean="0">
              <a:latin typeface="Times New Roman" panose="02020603050405020304" pitchFamily="18" charset="0"/>
              <a:cs typeface="Times New Roman" panose="02020603050405020304" pitchFamily="18" charset="0"/>
            </a:rPr>
            <a:t> se está dilatando</a:t>
          </a:r>
          <a:endParaRPr lang="es-PE" sz="2200" dirty="0">
            <a:latin typeface="Times New Roman" panose="02020603050405020304" pitchFamily="18" charset="0"/>
            <a:cs typeface="Times New Roman" panose="02020603050405020304" pitchFamily="18" charset="0"/>
          </a:endParaRPr>
        </a:p>
      </dgm:t>
    </dgm:pt>
    <dgm:pt modelId="{75B2EA43-3F40-41EF-8001-C0F607F6FF7A}" type="parTrans" cxnId="{86E0E659-72CF-4DCF-8784-C5F0D18EC96C}">
      <dgm:prSet/>
      <dgm:spPr/>
      <dgm:t>
        <a:bodyPr/>
        <a:lstStyle/>
        <a:p>
          <a:endParaRPr lang="es-PE" sz="2200">
            <a:latin typeface="Times New Roman" panose="02020603050405020304" pitchFamily="18" charset="0"/>
            <a:cs typeface="Times New Roman" panose="02020603050405020304" pitchFamily="18" charset="0"/>
          </a:endParaRPr>
        </a:p>
      </dgm:t>
    </dgm:pt>
    <dgm:pt modelId="{CD34CCF3-996C-43CD-8DE4-F319B25C9F98}" type="sibTrans" cxnId="{86E0E659-72CF-4DCF-8784-C5F0D18EC96C}">
      <dgm:prSet custT="1"/>
      <dgm:spPr/>
      <dgm:t>
        <a:bodyPr/>
        <a:lstStyle/>
        <a:p>
          <a:endParaRPr lang="es-PE" sz="2200">
            <a:latin typeface="Times New Roman" panose="02020603050405020304" pitchFamily="18" charset="0"/>
            <a:cs typeface="Times New Roman" panose="02020603050405020304" pitchFamily="18" charset="0"/>
          </a:endParaRPr>
        </a:p>
      </dgm:t>
    </dgm:pt>
    <dgm:pt modelId="{2C0C2BEC-9EFA-4CE0-9641-55C4BA18301A}">
      <dgm:prSet phldrT="[Texto]" custT="1"/>
      <dgm:spPr/>
      <dgm:t>
        <a:bodyPr/>
        <a:lstStyle/>
        <a:p>
          <a:r>
            <a:rPr lang="es-PE" sz="2200" dirty="0" smtClean="0">
              <a:latin typeface="Times New Roman" panose="02020603050405020304" pitchFamily="18" charset="0"/>
              <a:cs typeface="Times New Roman" panose="02020603050405020304" pitchFamily="18" charset="0"/>
            </a:rPr>
            <a:t>Reducidas posibilidades de mejora en refinación</a:t>
          </a:r>
          <a:endParaRPr lang="es-PE" sz="2200" dirty="0">
            <a:latin typeface="Times New Roman" panose="02020603050405020304" pitchFamily="18" charset="0"/>
            <a:cs typeface="Times New Roman" panose="02020603050405020304" pitchFamily="18" charset="0"/>
          </a:endParaRPr>
        </a:p>
      </dgm:t>
    </dgm:pt>
    <dgm:pt modelId="{1CDCBDCC-FB26-4E45-8EEB-1C74A076B268}" type="parTrans" cxnId="{0715651A-95D1-4E63-B4E5-F2F8EDF97745}">
      <dgm:prSet/>
      <dgm:spPr/>
      <dgm:t>
        <a:bodyPr/>
        <a:lstStyle/>
        <a:p>
          <a:endParaRPr lang="es-PE" sz="2200"/>
        </a:p>
      </dgm:t>
    </dgm:pt>
    <dgm:pt modelId="{D4FB1B88-4E39-45F3-A62E-F937474DA8DB}" type="sibTrans" cxnId="{0715651A-95D1-4E63-B4E5-F2F8EDF97745}">
      <dgm:prSet custT="1"/>
      <dgm:spPr/>
      <dgm:t>
        <a:bodyPr/>
        <a:lstStyle/>
        <a:p>
          <a:endParaRPr lang="es-PE" sz="2200"/>
        </a:p>
      </dgm:t>
    </dgm:pt>
    <dgm:pt modelId="{68FEE7F2-A414-40CD-BB65-C8D76546B816}">
      <dgm:prSet phldrT="[Texto]" custT="1"/>
      <dgm:spPr/>
      <dgm:t>
        <a:bodyPr/>
        <a:lstStyle/>
        <a:p>
          <a:r>
            <a:rPr lang="es-PE" sz="2200" dirty="0" smtClean="0">
              <a:latin typeface="Times New Roman" panose="02020603050405020304" pitchFamily="18" charset="0"/>
              <a:cs typeface="Times New Roman" panose="02020603050405020304" pitchFamily="18" charset="0"/>
            </a:rPr>
            <a:t>Transferencia del 49% de las acciones significará pérdida patrimonial al Estado por diferencia entre TIR privada y TIR pública</a:t>
          </a:r>
          <a:endParaRPr lang="es-PE" sz="2200" dirty="0">
            <a:latin typeface="Times New Roman" panose="02020603050405020304" pitchFamily="18" charset="0"/>
            <a:cs typeface="Times New Roman" panose="02020603050405020304" pitchFamily="18" charset="0"/>
          </a:endParaRPr>
        </a:p>
      </dgm:t>
    </dgm:pt>
    <dgm:pt modelId="{B136E483-3DA6-4342-B398-8E224B167A23}" type="parTrans" cxnId="{AB628C98-C778-44B1-A306-952C80B01FE4}">
      <dgm:prSet/>
      <dgm:spPr/>
      <dgm:t>
        <a:bodyPr/>
        <a:lstStyle/>
        <a:p>
          <a:endParaRPr lang="es-PE" sz="2200"/>
        </a:p>
      </dgm:t>
    </dgm:pt>
    <dgm:pt modelId="{8A52F64A-DBCD-4D53-AED6-C6452ECB5DF4}" type="sibTrans" cxnId="{AB628C98-C778-44B1-A306-952C80B01FE4}">
      <dgm:prSet/>
      <dgm:spPr/>
      <dgm:t>
        <a:bodyPr/>
        <a:lstStyle/>
        <a:p>
          <a:endParaRPr lang="es-PE" sz="2200"/>
        </a:p>
      </dgm:t>
    </dgm:pt>
    <dgm:pt modelId="{EF5EBAFE-1BF1-4949-AF66-87CF16AE31A5}" type="pres">
      <dgm:prSet presAssocID="{3C4C8452-5F63-4C2D-AA54-CA1CA4CC64C5}" presName="outerComposite" presStyleCnt="0">
        <dgm:presLayoutVars>
          <dgm:chMax val="5"/>
          <dgm:dir/>
          <dgm:resizeHandles val="exact"/>
        </dgm:presLayoutVars>
      </dgm:prSet>
      <dgm:spPr/>
      <dgm:t>
        <a:bodyPr/>
        <a:lstStyle/>
        <a:p>
          <a:endParaRPr lang="es-PE"/>
        </a:p>
      </dgm:t>
    </dgm:pt>
    <dgm:pt modelId="{5794F6A3-3407-47DD-9E6A-197E71DF4A6D}" type="pres">
      <dgm:prSet presAssocID="{3C4C8452-5F63-4C2D-AA54-CA1CA4CC64C5}" presName="dummyMaxCanvas" presStyleCnt="0">
        <dgm:presLayoutVars/>
      </dgm:prSet>
      <dgm:spPr/>
    </dgm:pt>
    <dgm:pt modelId="{8861CA20-5877-4ECC-A40F-F7EF09F83731}" type="pres">
      <dgm:prSet presAssocID="{3C4C8452-5F63-4C2D-AA54-CA1CA4CC64C5}" presName="FourNodes_1" presStyleLbl="node1" presStyleIdx="0" presStyleCnt="4">
        <dgm:presLayoutVars>
          <dgm:bulletEnabled val="1"/>
        </dgm:presLayoutVars>
      </dgm:prSet>
      <dgm:spPr/>
      <dgm:t>
        <a:bodyPr/>
        <a:lstStyle/>
        <a:p>
          <a:endParaRPr lang="es-PE"/>
        </a:p>
      </dgm:t>
    </dgm:pt>
    <dgm:pt modelId="{14833E66-85BA-44C8-B5D5-43066F40871E}" type="pres">
      <dgm:prSet presAssocID="{3C4C8452-5F63-4C2D-AA54-CA1CA4CC64C5}" presName="FourNodes_2" presStyleLbl="node1" presStyleIdx="1" presStyleCnt="4">
        <dgm:presLayoutVars>
          <dgm:bulletEnabled val="1"/>
        </dgm:presLayoutVars>
      </dgm:prSet>
      <dgm:spPr/>
      <dgm:t>
        <a:bodyPr/>
        <a:lstStyle/>
        <a:p>
          <a:endParaRPr lang="es-PE"/>
        </a:p>
      </dgm:t>
    </dgm:pt>
    <dgm:pt modelId="{2E1BA62E-771C-4C05-83C6-6AB7FCFA3B76}" type="pres">
      <dgm:prSet presAssocID="{3C4C8452-5F63-4C2D-AA54-CA1CA4CC64C5}" presName="FourNodes_3" presStyleLbl="node1" presStyleIdx="2" presStyleCnt="4">
        <dgm:presLayoutVars>
          <dgm:bulletEnabled val="1"/>
        </dgm:presLayoutVars>
      </dgm:prSet>
      <dgm:spPr/>
      <dgm:t>
        <a:bodyPr/>
        <a:lstStyle/>
        <a:p>
          <a:endParaRPr lang="es-PE"/>
        </a:p>
      </dgm:t>
    </dgm:pt>
    <dgm:pt modelId="{BBA2F5BF-2A7E-42BF-BAAF-57FCB62A8F48}" type="pres">
      <dgm:prSet presAssocID="{3C4C8452-5F63-4C2D-AA54-CA1CA4CC64C5}" presName="FourNodes_4" presStyleLbl="node1" presStyleIdx="3" presStyleCnt="4">
        <dgm:presLayoutVars>
          <dgm:bulletEnabled val="1"/>
        </dgm:presLayoutVars>
      </dgm:prSet>
      <dgm:spPr/>
      <dgm:t>
        <a:bodyPr/>
        <a:lstStyle/>
        <a:p>
          <a:endParaRPr lang="es-PE"/>
        </a:p>
      </dgm:t>
    </dgm:pt>
    <dgm:pt modelId="{26C6D1A7-4922-409F-92C5-0157A06CD467}" type="pres">
      <dgm:prSet presAssocID="{3C4C8452-5F63-4C2D-AA54-CA1CA4CC64C5}" presName="FourConn_1-2" presStyleLbl="fgAccFollowNode1" presStyleIdx="0" presStyleCnt="3">
        <dgm:presLayoutVars>
          <dgm:bulletEnabled val="1"/>
        </dgm:presLayoutVars>
      </dgm:prSet>
      <dgm:spPr/>
      <dgm:t>
        <a:bodyPr/>
        <a:lstStyle/>
        <a:p>
          <a:endParaRPr lang="es-PE"/>
        </a:p>
      </dgm:t>
    </dgm:pt>
    <dgm:pt modelId="{6510C58F-48DC-4E9C-BD12-B51BAB080FB8}" type="pres">
      <dgm:prSet presAssocID="{3C4C8452-5F63-4C2D-AA54-CA1CA4CC64C5}" presName="FourConn_2-3" presStyleLbl="fgAccFollowNode1" presStyleIdx="1" presStyleCnt="3">
        <dgm:presLayoutVars>
          <dgm:bulletEnabled val="1"/>
        </dgm:presLayoutVars>
      </dgm:prSet>
      <dgm:spPr/>
      <dgm:t>
        <a:bodyPr/>
        <a:lstStyle/>
        <a:p>
          <a:endParaRPr lang="es-PE"/>
        </a:p>
      </dgm:t>
    </dgm:pt>
    <dgm:pt modelId="{280545E4-E65A-4012-8054-02E0824E553D}" type="pres">
      <dgm:prSet presAssocID="{3C4C8452-5F63-4C2D-AA54-CA1CA4CC64C5}" presName="FourConn_3-4" presStyleLbl="fgAccFollowNode1" presStyleIdx="2" presStyleCnt="3">
        <dgm:presLayoutVars>
          <dgm:bulletEnabled val="1"/>
        </dgm:presLayoutVars>
      </dgm:prSet>
      <dgm:spPr/>
      <dgm:t>
        <a:bodyPr/>
        <a:lstStyle/>
        <a:p>
          <a:endParaRPr lang="es-PE"/>
        </a:p>
      </dgm:t>
    </dgm:pt>
    <dgm:pt modelId="{8EE059A8-A001-4024-B576-DF846F8E75B9}" type="pres">
      <dgm:prSet presAssocID="{3C4C8452-5F63-4C2D-AA54-CA1CA4CC64C5}" presName="FourNodes_1_text" presStyleLbl="node1" presStyleIdx="3" presStyleCnt="4">
        <dgm:presLayoutVars>
          <dgm:bulletEnabled val="1"/>
        </dgm:presLayoutVars>
      </dgm:prSet>
      <dgm:spPr/>
      <dgm:t>
        <a:bodyPr/>
        <a:lstStyle/>
        <a:p>
          <a:endParaRPr lang="es-PE"/>
        </a:p>
      </dgm:t>
    </dgm:pt>
    <dgm:pt modelId="{9E623100-AE0E-409B-872C-08FB5DE9BD57}" type="pres">
      <dgm:prSet presAssocID="{3C4C8452-5F63-4C2D-AA54-CA1CA4CC64C5}" presName="FourNodes_2_text" presStyleLbl="node1" presStyleIdx="3" presStyleCnt="4">
        <dgm:presLayoutVars>
          <dgm:bulletEnabled val="1"/>
        </dgm:presLayoutVars>
      </dgm:prSet>
      <dgm:spPr/>
      <dgm:t>
        <a:bodyPr/>
        <a:lstStyle/>
        <a:p>
          <a:endParaRPr lang="es-PE"/>
        </a:p>
      </dgm:t>
    </dgm:pt>
    <dgm:pt modelId="{ACCB0CF7-C75F-4541-A1B1-CAEA4DEE98B3}" type="pres">
      <dgm:prSet presAssocID="{3C4C8452-5F63-4C2D-AA54-CA1CA4CC64C5}" presName="FourNodes_3_text" presStyleLbl="node1" presStyleIdx="3" presStyleCnt="4">
        <dgm:presLayoutVars>
          <dgm:bulletEnabled val="1"/>
        </dgm:presLayoutVars>
      </dgm:prSet>
      <dgm:spPr/>
      <dgm:t>
        <a:bodyPr/>
        <a:lstStyle/>
        <a:p>
          <a:endParaRPr lang="es-PE"/>
        </a:p>
      </dgm:t>
    </dgm:pt>
    <dgm:pt modelId="{083F58FC-BBDE-450F-97D7-CCCF3E108E26}" type="pres">
      <dgm:prSet presAssocID="{3C4C8452-5F63-4C2D-AA54-CA1CA4CC64C5}" presName="FourNodes_4_text" presStyleLbl="node1" presStyleIdx="3" presStyleCnt="4">
        <dgm:presLayoutVars>
          <dgm:bulletEnabled val="1"/>
        </dgm:presLayoutVars>
      </dgm:prSet>
      <dgm:spPr/>
      <dgm:t>
        <a:bodyPr/>
        <a:lstStyle/>
        <a:p>
          <a:endParaRPr lang="es-PE"/>
        </a:p>
      </dgm:t>
    </dgm:pt>
  </dgm:ptLst>
  <dgm:cxnLst>
    <dgm:cxn modelId="{4679EEFB-5902-4EC6-A337-17E82958ACC3}" type="presOf" srcId="{99C037AF-56EC-4EC4-95B1-67B837DEAE7D}" destId="{8861CA20-5877-4ECC-A40F-F7EF09F83731}" srcOrd="0" destOrd="0" presId="urn:microsoft.com/office/officeart/2005/8/layout/vProcess5"/>
    <dgm:cxn modelId="{077D26C2-083D-4546-90B9-4A53C1C1E0E2}" type="presOf" srcId="{D4FB1B88-4E39-45F3-A62E-F937474DA8DB}" destId="{280545E4-E65A-4012-8054-02E0824E553D}" srcOrd="0" destOrd="0" presId="urn:microsoft.com/office/officeart/2005/8/layout/vProcess5"/>
    <dgm:cxn modelId="{5EB37668-17FD-4B57-B4C3-3649CB2A57B0}" type="presOf" srcId="{3C4C8452-5F63-4C2D-AA54-CA1CA4CC64C5}" destId="{EF5EBAFE-1BF1-4949-AF66-87CF16AE31A5}" srcOrd="0" destOrd="0" presId="urn:microsoft.com/office/officeart/2005/8/layout/vProcess5"/>
    <dgm:cxn modelId="{86E0E659-72CF-4DCF-8784-C5F0D18EC96C}" srcId="{3C4C8452-5F63-4C2D-AA54-CA1CA4CC64C5}" destId="{8A4F1989-64E2-4FD7-9DEF-91DB84B3A106}" srcOrd="1" destOrd="0" parTransId="{75B2EA43-3F40-41EF-8001-C0F607F6FF7A}" sibTransId="{CD34CCF3-996C-43CD-8DE4-F319B25C9F98}"/>
    <dgm:cxn modelId="{AB628C98-C778-44B1-A306-952C80B01FE4}" srcId="{3C4C8452-5F63-4C2D-AA54-CA1CA4CC64C5}" destId="{68FEE7F2-A414-40CD-BB65-C8D76546B816}" srcOrd="3" destOrd="0" parTransId="{B136E483-3DA6-4342-B398-8E224B167A23}" sibTransId="{8A52F64A-DBCD-4D53-AED6-C6452ECB5DF4}"/>
    <dgm:cxn modelId="{47056248-22B4-4F69-9462-EB200D7E6B1D}" type="presOf" srcId="{8A4F1989-64E2-4FD7-9DEF-91DB84B3A106}" destId="{14833E66-85BA-44C8-B5D5-43066F40871E}" srcOrd="0" destOrd="0" presId="urn:microsoft.com/office/officeart/2005/8/layout/vProcess5"/>
    <dgm:cxn modelId="{DBAB24D6-4E5D-4DD7-9EFF-627ECC901AA5}" type="presOf" srcId="{68FEE7F2-A414-40CD-BB65-C8D76546B816}" destId="{083F58FC-BBDE-450F-97D7-CCCF3E108E26}" srcOrd="1" destOrd="0" presId="urn:microsoft.com/office/officeart/2005/8/layout/vProcess5"/>
    <dgm:cxn modelId="{68AA4EF4-0880-471B-A109-7BF3E5C3F87F}" type="presOf" srcId="{CD34CCF3-996C-43CD-8DE4-F319B25C9F98}" destId="{6510C58F-48DC-4E9C-BD12-B51BAB080FB8}" srcOrd="0" destOrd="0" presId="urn:microsoft.com/office/officeart/2005/8/layout/vProcess5"/>
    <dgm:cxn modelId="{B8D2A34E-0E40-4E93-8A26-754163F45337}" type="presOf" srcId="{68FEE7F2-A414-40CD-BB65-C8D76546B816}" destId="{BBA2F5BF-2A7E-42BF-BAAF-57FCB62A8F48}" srcOrd="0" destOrd="0" presId="urn:microsoft.com/office/officeart/2005/8/layout/vProcess5"/>
    <dgm:cxn modelId="{0715651A-95D1-4E63-B4E5-F2F8EDF97745}" srcId="{3C4C8452-5F63-4C2D-AA54-CA1CA4CC64C5}" destId="{2C0C2BEC-9EFA-4CE0-9641-55C4BA18301A}" srcOrd="2" destOrd="0" parTransId="{1CDCBDCC-FB26-4E45-8EEB-1C74A076B268}" sibTransId="{D4FB1B88-4E39-45F3-A62E-F937474DA8DB}"/>
    <dgm:cxn modelId="{63047531-128F-4F46-9606-DD25E99B045E}" type="presOf" srcId="{72B66AEA-B1BF-4986-83DC-13C813B84272}" destId="{26C6D1A7-4922-409F-92C5-0157A06CD467}" srcOrd="0" destOrd="0" presId="urn:microsoft.com/office/officeart/2005/8/layout/vProcess5"/>
    <dgm:cxn modelId="{94FC393E-5720-4540-9859-72E65D09C160}" type="presOf" srcId="{8A4F1989-64E2-4FD7-9DEF-91DB84B3A106}" destId="{9E623100-AE0E-409B-872C-08FB5DE9BD57}" srcOrd="1" destOrd="0" presId="urn:microsoft.com/office/officeart/2005/8/layout/vProcess5"/>
    <dgm:cxn modelId="{2BAAD6FB-9CE5-439D-8E44-D712022EA26A}" type="presOf" srcId="{2C0C2BEC-9EFA-4CE0-9641-55C4BA18301A}" destId="{2E1BA62E-771C-4C05-83C6-6AB7FCFA3B76}" srcOrd="0" destOrd="0" presId="urn:microsoft.com/office/officeart/2005/8/layout/vProcess5"/>
    <dgm:cxn modelId="{5E267E1A-4882-4F8D-8120-BB76B1B6EE9D}" type="presOf" srcId="{99C037AF-56EC-4EC4-95B1-67B837DEAE7D}" destId="{8EE059A8-A001-4024-B576-DF846F8E75B9}" srcOrd="1" destOrd="0" presId="urn:microsoft.com/office/officeart/2005/8/layout/vProcess5"/>
    <dgm:cxn modelId="{48146685-ADB1-44B2-B04B-56E606502C70}" type="presOf" srcId="{2C0C2BEC-9EFA-4CE0-9641-55C4BA18301A}" destId="{ACCB0CF7-C75F-4541-A1B1-CAEA4DEE98B3}" srcOrd="1" destOrd="0" presId="urn:microsoft.com/office/officeart/2005/8/layout/vProcess5"/>
    <dgm:cxn modelId="{2F6F6B3B-1EBC-456F-A989-4E90A958193C}" srcId="{3C4C8452-5F63-4C2D-AA54-CA1CA4CC64C5}" destId="{99C037AF-56EC-4EC4-95B1-67B837DEAE7D}" srcOrd="0" destOrd="0" parTransId="{196D575B-7C6C-4147-BC70-96BB079C20C1}" sibTransId="{72B66AEA-B1BF-4986-83DC-13C813B84272}"/>
    <dgm:cxn modelId="{55310491-A062-4F20-8259-6A81199A3802}" type="presParOf" srcId="{EF5EBAFE-1BF1-4949-AF66-87CF16AE31A5}" destId="{5794F6A3-3407-47DD-9E6A-197E71DF4A6D}" srcOrd="0" destOrd="0" presId="urn:microsoft.com/office/officeart/2005/8/layout/vProcess5"/>
    <dgm:cxn modelId="{341A71D1-3D2C-4534-A0C3-344B27CDD0F6}" type="presParOf" srcId="{EF5EBAFE-1BF1-4949-AF66-87CF16AE31A5}" destId="{8861CA20-5877-4ECC-A40F-F7EF09F83731}" srcOrd="1" destOrd="0" presId="urn:microsoft.com/office/officeart/2005/8/layout/vProcess5"/>
    <dgm:cxn modelId="{1AB8F36F-A68C-45BC-B506-45DB4D76370B}" type="presParOf" srcId="{EF5EBAFE-1BF1-4949-AF66-87CF16AE31A5}" destId="{14833E66-85BA-44C8-B5D5-43066F40871E}" srcOrd="2" destOrd="0" presId="urn:microsoft.com/office/officeart/2005/8/layout/vProcess5"/>
    <dgm:cxn modelId="{DD89B007-F11C-4E4D-AAA3-8BC0D468AA5B}" type="presParOf" srcId="{EF5EBAFE-1BF1-4949-AF66-87CF16AE31A5}" destId="{2E1BA62E-771C-4C05-83C6-6AB7FCFA3B76}" srcOrd="3" destOrd="0" presId="urn:microsoft.com/office/officeart/2005/8/layout/vProcess5"/>
    <dgm:cxn modelId="{F1DB65AD-DFF7-4D15-ACA3-D551E422F1C6}" type="presParOf" srcId="{EF5EBAFE-1BF1-4949-AF66-87CF16AE31A5}" destId="{BBA2F5BF-2A7E-42BF-BAAF-57FCB62A8F48}" srcOrd="4" destOrd="0" presId="urn:microsoft.com/office/officeart/2005/8/layout/vProcess5"/>
    <dgm:cxn modelId="{375662AF-7B7E-4CBE-BAC8-D0FE1E6F01B3}" type="presParOf" srcId="{EF5EBAFE-1BF1-4949-AF66-87CF16AE31A5}" destId="{26C6D1A7-4922-409F-92C5-0157A06CD467}" srcOrd="5" destOrd="0" presId="urn:microsoft.com/office/officeart/2005/8/layout/vProcess5"/>
    <dgm:cxn modelId="{0BAECC70-F79C-445F-8033-569895765B42}" type="presParOf" srcId="{EF5EBAFE-1BF1-4949-AF66-87CF16AE31A5}" destId="{6510C58F-48DC-4E9C-BD12-B51BAB080FB8}" srcOrd="6" destOrd="0" presId="urn:microsoft.com/office/officeart/2005/8/layout/vProcess5"/>
    <dgm:cxn modelId="{087602CD-D8CF-4BB6-A67D-0275CB63D7ED}" type="presParOf" srcId="{EF5EBAFE-1BF1-4949-AF66-87CF16AE31A5}" destId="{280545E4-E65A-4012-8054-02E0824E553D}" srcOrd="7" destOrd="0" presId="urn:microsoft.com/office/officeart/2005/8/layout/vProcess5"/>
    <dgm:cxn modelId="{FDDC7E59-A076-4966-8203-B403DA1CDA5B}" type="presParOf" srcId="{EF5EBAFE-1BF1-4949-AF66-87CF16AE31A5}" destId="{8EE059A8-A001-4024-B576-DF846F8E75B9}" srcOrd="8" destOrd="0" presId="urn:microsoft.com/office/officeart/2005/8/layout/vProcess5"/>
    <dgm:cxn modelId="{3B961BF1-343A-454F-A4CB-3C2C8B04F43D}" type="presParOf" srcId="{EF5EBAFE-1BF1-4949-AF66-87CF16AE31A5}" destId="{9E623100-AE0E-409B-872C-08FB5DE9BD57}" srcOrd="9" destOrd="0" presId="urn:microsoft.com/office/officeart/2005/8/layout/vProcess5"/>
    <dgm:cxn modelId="{9E354135-A352-4F39-B465-A223756E056A}" type="presParOf" srcId="{EF5EBAFE-1BF1-4949-AF66-87CF16AE31A5}" destId="{ACCB0CF7-C75F-4541-A1B1-CAEA4DEE98B3}" srcOrd="10" destOrd="0" presId="urn:microsoft.com/office/officeart/2005/8/layout/vProcess5"/>
    <dgm:cxn modelId="{10985DFE-0D82-43A9-900E-6E4159AAE7EE}" type="presParOf" srcId="{EF5EBAFE-1BF1-4949-AF66-87CF16AE31A5}" destId="{083F58FC-BBDE-450F-97D7-CCCF3E108E26}"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CFFDA4C-FDE1-4E02-A29F-820D17E738B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PE"/>
        </a:p>
      </dgm:t>
    </dgm:pt>
    <dgm:pt modelId="{FA7E9A4A-57B3-4BFA-A91B-BBA2AC6604F8}">
      <dgm:prSet phldrT="[Texto]" custT="1"/>
      <dgm:spPr/>
      <dgm:t>
        <a:bodyPr/>
        <a:lstStyle/>
        <a:p>
          <a:r>
            <a:rPr lang="es-PE" sz="1800" dirty="0" smtClean="0">
              <a:latin typeface="Times New Roman" pitchFamily="18" charset="0"/>
              <a:cs typeface="Times New Roman" pitchFamily="18" charset="0"/>
            </a:rPr>
            <a:t>Obtener el financiamiento integral para el PMRT</a:t>
          </a:r>
          <a:endParaRPr lang="es-PE" sz="1800" dirty="0">
            <a:latin typeface="Times New Roman" pitchFamily="18" charset="0"/>
            <a:cs typeface="Times New Roman" pitchFamily="18" charset="0"/>
          </a:endParaRPr>
        </a:p>
      </dgm:t>
    </dgm:pt>
    <dgm:pt modelId="{BE578C0D-201E-45F3-8690-1C08609A83A5}" type="parTrans" cxnId="{93CA00AA-805F-4D2C-9038-13A3253AA48B}">
      <dgm:prSet/>
      <dgm:spPr/>
      <dgm:t>
        <a:bodyPr/>
        <a:lstStyle/>
        <a:p>
          <a:endParaRPr lang="es-PE"/>
        </a:p>
      </dgm:t>
    </dgm:pt>
    <dgm:pt modelId="{C50211DD-C3FF-4882-975B-77E5015D4A1F}" type="sibTrans" cxnId="{93CA00AA-805F-4D2C-9038-13A3253AA48B}">
      <dgm:prSet/>
      <dgm:spPr/>
      <dgm:t>
        <a:bodyPr/>
        <a:lstStyle/>
        <a:p>
          <a:endParaRPr lang="es-PE"/>
        </a:p>
      </dgm:t>
    </dgm:pt>
    <dgm:pt modelId="{5A08AA77-FCEF-43F6-B9A5-DE0F57BF7BBB}">
      <dgm:prSet phldrT="[Texto]" custT="1"/>
      <dgm:spPr/>
      <dgm:t>
        <a:bodyPr/>
        <a:lstStyle/>
        <a:p>
          <a:r>
            <a:rPr lang="es-PE" sz="1800" dirty="0" smtClean="0">
              <a:latin typeface="Times New Roman" pitchFamily="18" charset="0"/>
              <a:cs typeface="Times New Roman" pitchFamily="18" charset="0"/>
            </a:rPr>
            <a:t>Sobrecostos en la inversión al momento de ejecutar el PMRT</a:t>
          </a:r>
          <a:endParaRPr lang="es-PE" sz="1800" dirty="0">
            <a:latin typeface="Times New Roman" pitchFamily="18" charset="0"/>
            <a:cs typeface="Times New Roman" pitchFamily="18" charset="0"/>
          </a:endParaRPr>
        </a:p>
      </dgm:t>
    </dgm:pt>
    <dgm:pt modelId="{C020AB50-C899-4526-99AC-496372F65188}" type="parTrans" cxnId="{7908A318-1688-46BD-AD4E-0B1EA9794391}">
      <dgm:prSet/>
      <dgm:spPr/>
      <dgm:t>
        <a:bodyPr/>
        <a:lstStyle/>
        <a:p>
          <a:endParaRPr lang="es-PE"/>
        </a:p>
      </dgm:t>
    </dgm:pt>
    <dgm:pt modelId="{60FC6F84-E450-49C3-B5C8-4C29C150037E}" type="sibTrans" cxnId="{7908A318-1688-46BD-AD4E-0B1EA9794391}">
      <dgm:prSet/>
      <dgm:spPr/>
      <dgm:t>
        <a:bodyPr/>
        <a:lstStyle/>
        <a:p>
          <a:endParaRPr lang="es-PE"/>
        </a:p>
      </dgm:t>
    </dgm:pt>
    <dgm:pt modelId="{905923FE-3FBC-46E2-86FE-0D9E7903E677}">
      <dgm:prSet phldrT="[Texto]" custT="1"/>
      <dgm:spPr/>
      <dgm:t>
        <a:bodyPr/>
        <a:lstStyle/>
        <a:p>
          <a:r>
            <a:rPr lang="es-PE" sz="1800" dirty="0" smtClean="0">
              <a:latin typeface="Times New Roman" pitchFamily="18" charset="0"/>
              <a:cs typeface="Times New Roman" pitchFamily="18" charset="0"/>
            </a:rPr>
            <a:t>Empresa sobre endeudada que genera demerito en su calificación financiera</a:t>
          </a:r>
          <a:endParaRPr lang="es-PE" sz="1800" dirty="0">
            <a:latin typeface="Times New Roman" pitchFamily="18" charset="0"/>
            <a:cs typeface="Times New Roman" pitchFamily="18" charset="0"/>
          </a:endParaRPr>
        </a:p>
      </dgm:t>
    </dgm:pt>
    <dgm:pt modelId="{C9069EFB-D032-4601-960C-1D18B4689E22}" type="parTrans" cxnId="{DD5DB469-6535-445E-9317-5FD8E4C60992}">
      <dgm:prSet/>
      <dgm:spPr/>
      <dgm:t>
        <a:bodyPr/>
        <a:lstStyle/>
        <a:p>
          <a:endParaRPr lang="es-PE"/>
        </a:p>
      </dgm:t>
    </dgm:pt>
    <dgm:pt modelId="{6B5F465F-8400-43E7-A8AE-4B49A34153A7}" type="sibTrans" cxnId="{DD5DB469-6535-445E-9317-5FD8E4C60992}">
      <dgm:prSet/>
      <dgm:spPr/>
      <dgm:t>
        <a:bodyPr/>
        <a:lstStyle/>
        <a:p>
          <a:endParaRPr lang="es-PE"/>
        </a:p>
      </dgm:t>
    </dgm:pt>
    <dgm:pt modelId="{19ADE23F-3205-4CA6-89FD-B8928B314998}">
      <dgm:prSet phldrT="[Texto]" custT="1"/>
      <dgm:spPr/>
      <dgm:t>
        <a:bodyPr/>
        <a:lstStyle/>
        <a:p>
          <a:r>
            <a:rPr lang="es-PE" sz="1800" dirty="0" smtClean="0">
              <a:latin typeface="Times New Roman" pitchFamily="18" charset="0"/>
              <a:cs typeface="Times New Roman" pitchFamily="18" charset="0"/>
            </a:rPr>
            <a:t>Necesidad de renovación en el cuerpo directivo y personal en general. Problemas de remuneraciones por debajo del mercado y ubicación de personal con mística. Peligro de sobredimensionamiento</a:t>
          </a:r>
          <a:endParaRPr lang="es-PE" sz="1800" dirty="0">
            <a:latin typeface="Times New Roman" pitchFamily="18" charset="0"/>
            <a:cs typeface="Times New Roman" pitchFamily="18" charset="0"/>
          </a:endParaRPr>
        </a:p>
      </dgm:t>
    </dgm:pt>
    <dgm:pt modelId="{EEE72866-83EA-4485-9384-C753AE6132DB}" type="parTrans" cxnId="{2ED6C51A-DD12-4984-A0AD-7302C8DBCF09}">
      <dgm:prSet/>
      <dgm:spPr/>
      <dgm:t>
        <a:bodyPr/>
        <a:lstStyle/>
        <a:p>
          <a:endParaRPr lang="es-PE"/>
        </a:p>
      </dgm:t>
    </dgm:pt>
    <dgm:pt modelId="{FD62D6D2-E36F-47F0-A209-AAF03BF57AC5}" type="sibTrans" cxnId="{2ED6C51A-DD12-4984-A0AD-7302C8DBCF09}">
      <dgm:prSet/>
      <dgm:spPr/>
      <dgm:t>
        <a:bodyPr/>
        <a:lstStyle/>
        <a:p>
          <a:endParaRPr lang="es-PE"/>
        </a:p>
      </dgm:t>
    </dgm:pt>
    <dgm:pt modelId="{8C4D541B-3E54-4425-8BC5-DFEBF7D8152B}">
      <dgm:prSet phldrT="[Texto]" custT="1"/>
      <dgm:spPr/>
      <dgm:t>
        <a:bodyPr/>
        <a:lstStyle/>
        <a:p>
          <a:r>
            <a:rPr lang="es-PE" sz="1800" dirty="0" smtClean="0">
              <a:latin typeface="Times New Roman" pitchFamily="18" charset="0"/>
              <a:cs typeface="Times New Roman" pitchFamily="18" charset="0"/>
            </a:rPr>
            <a:t>Gobierno sigue considerando a PETROPERÚ como una empresa sin prioridad alguna</a:t>
          </a:r>
          <a:endParaRPr lang="es-PE" sz="1800" dirty="0">
            <a:latin typeface="Times New Roman" pitchFamily="18" charset="0"/>
            <a:cs typeface="Times New Roman" pitchFamily="18" charset="0"/>
          </a:endParaRPr>
        </a:p>
      </dgm:t>
    </dgm:pt>
    <dgm:pt modelId="{378EB943-93B3-4F9E-975C-4CCBEB475BAA}" type="parTrans" cxnId="{088961CD-FE98-4D7A-BAE5-925B0E61EB93}">
      <dgm:prSet/>
      <dgm:spPr/>
      <dgm:t>
        <a:bodyPr/>
        <a:lstStyle/>
        <a:p>
          <a:endParaRPr lang="es-PE"/>
        </a:p>
      </dgm:t>
    </dgm:pt>
    <dgm:pt modelId="{0C4F0C49-EB72-4CE8-9094-9EEE86ABA479}" type="sibTrans" cxnId="{088961CD-FE98-4D7A-BAE5-925B0E61EB93}">
      <dgm:prSet/>
      <dgm:spPr/>
      <dgm:t>
        <a:bodyPr/>
        <a:lstStyle/>
        <a:p>
          <a:endParaRPr lang="es-PE"/>
        </a:p>
      </dgm:t>
    </dgm:pt>
    <dgm:pt modelId="{F3229D4E-8CEE-429C-8299-837F0FD988CD}" type="pres">
      <dgm:prSet presAssocID="{FCFFDA4C-FDE1-4E02-A29F-820D17E738BC}" presName="Name0" presStyleCnt="0">
        <dgm:presLayoutVars>
          <dgm:chMax val="7"/>
          <dgm:chPref val="7"/>
          <dgm:dir/>
        </dgm:presLayoutVars>
      </dgm:prSet>
      <dgm:spPr/>
      <dgm:t>
        <a:bodyPr/>
        <a:lstStyle/>
        <a:p>
          <a:endParaRPr lang="es-PE"/>
        </a:p>
      </dgm:t>
    </dgm:pt>
    <dgm:pt modelId="{24F80301-86D0-4082-8009-AACCA6A58597}" type="pres">
      <dgm:prSet presAssocID="{FCFFDA4C-FDE1-4E02-A29F-820D17E738BC}" presName="Name1" presStyleCnt="0"/>
      <dgm:spPr/>
    </dgm:pt>
    <dgm:pt modelId="{9F12C5EB-074B-4EFA-BFC3-CD53A368EF13}" type="pres">
      <dgm:prSet presAssocID="{FCFFDA4C-FDE1-4E02-A29F-820D17E738BC}" presName="cycle" presStyleCnt="0"/>
      <dgm:spPr/>
    </dgm:pt>
    <dgm:pt modelId="{33D32936-7EBC-40C6-A270-A973E1A2AA08}" type="pres">
      <dgm:prSet presAssocID="{FCFFDA4C-FDE1-4E02-A29F-820D17E738BC}" presName="srcNode" presStyleLbl="node1" presStyleIdx="0" presStyleCnt="5"/>
      <dgm:spPr/>
    </dgm:pt>
    <dgm:pt modelId="{F14D41A2-307F-4E64-AF01-994AA161813F}" type="pres">
      <dgm:prSet presAssocID="{FCFFDA4C-FDE1-4E02-A29F-820D17E738BC}" presName="conn" presStyleLbl="parChTrans1D2" presStyleIdx="0" presStyleCnt="1"/>
      <dgm:spPr/>
      <dgm:t>
        <a:bodyPr/>
        <a:lstStyle/>
        <a:p>
          <a:endParaRPr lang="es-PE"/>
        </a:p>
      </dgm:t>
    </dgm:pt>
    <dgm:pt modelId="{45A28254-2DE5-4E7D-B3A1-BD42E1057C4D}" type="pres">
      <dgm:prSet presAssocID="{FCFFDA4C-FDE1-4E02-A29F-820D17E738BC}" presName="extraNode" presStyleLbl="node1" presStyleIdx="0" presStyleCnt="5"/>
      <dgm:spPr/>
    </dgm:pt>
    <dgm:pt modelId="{5CBEB266-AB69-493F-8D1E-3AF22F28D5A1}" type="pres">
      <dgm:prSet presAssocID="{FCFFDA4C-FDE1-4E02-A29F-820D17E738BC}" presName="dstNode" presStyleLbl="node1" presStyleIdx="0" presStyleCnt="5"/>
      <dgm:spPr/>
    </dgm:pt>
    <dgm:pt modelId="{4D5399AE-1B2F-433D-BEC3-5C86806A854F}" type="pres">
      <dgm:prSet presAssocID="{FA7E9A4A-57B3-4BFA-A91B-BBA2AC6604F8}" presName="text_1" presStyleLbl="node1" presStyleIdx="0" presStyleCnt="5">
        <dgm:presLayoutVars>
          <dgm:bulletEnabled val="1"/>
        </dgm:presLayoutVars>
      </dgm:prSet>
      <dgm:spPr/>
      <dgm:t>
        <a:bodyPr/>
        <a:lstStyle/>
        <a:p>
          <a:endParaRPr lang="es-PE"/>
        </a:p>
      </dgm:t>
    </dgm:pt>
    <dgm:pt modelId="{0C4A2CFD-4677-42BF-8260-E5BF4E2DDFEB}" type="pres">
      <dgm:prSet presAssocID="{FA7E9A4A-57B3-4BFA-A91B-BBA2AC6604F8}" presName="accent_1" presStyleCnt="0"/>
      <dgm:spPr/>
    </dgm:pt>
    <dgm:pt modelId="{988CFAA8-50F8-472F-8F82-109CE2B7D969}" type="pres">
      <dgm:prSet presAssocID="{FA7E9A4A-57B3-4BFA-A91B-BBA2AC6604F8}" presName="accentRepeatNode" presStyleLbl="solidFgAcc1" presStyleIdx="0" presStyleCnt="5"/>
      <dgm:spPr/>
    </dgm:pt>
    <dgm:pt modelId="{B13068D5-95DA-424B-AEE2-29E5DF320679}" type="pres">
      <dgm:prSet presAssocID="{5A08AA77-FCEF-43F6-B9A5-DE0F57BF7BBB}" presName="text_2" presStyleLbl="node1" presStyleIdx="1" presStyleCnt="5">
        <dgm:presLayoutVars>
          <dgm:bulletEnabled val="1"/>
        </dgm:presLayoutVars>
      </dgm:prSet>
      <dgm:spPr/>
      <dgm:t>
        <a:bodyPr/>
        <a:lstStyle/>
        <a:p>
          <a:endParaRPr lang="es-PE"/>
        </a:p>
      </dgm:t>
    </dgm:pt>
    <dgm:pt modelId="{68F87881-ABE3-4AC9-80EB-3861A42D349C}" type="pres">
      <dgm:prSet presAssocID="{5A08AA77-FCEF-43F6-B9A5-DE0F57BF7BBB}" presName="accent_2" presStyleCnt="0"/>
      <dgm:spPr/>
    </dgm:pt>
    <dgm:pt modelId="{28E0B013-BF72-4EF8-BD58-E37302DD0DAC}" type="pres">
      <dgm:prSet presAssocID="{5A08AA77-FCEF-43F6-B9A5-DE0F57BF7BBB}" presName="accentRepeatNode" presStyleLbl="solidFgAcc1" presStyleIdx="1" presStyleCnt="5"/>
      <dgm:spPr/>
    </dgm:pt>
    <dgm:pt modelId="{1A01AD12-B20C-4853-AADC-6093256772D2}" type="pres">
      <dgm:prSet presAssocID="{905923FE-3FBC-46E2-86FE-0D9E7903E677}" presName="text_3" presStyleLbl="node1" presStyleIdx="2" presStyleCnt="5">
        <dgm:presLayoutVars>
          <dgm:bulletEnabled val="1"/>
        </dgm:presLayoutVars>
      </dgm:prSet>
      <dgm:spPr/>
      <dgm:t>
        <a:bodyPr/>
        <a:lstStyle/>
        <a:p>
          <a:endParaRPr lang="es-PE"/>
        </a:p>
      </dgm:t>
    </dgm:pt>
    <dgm:pt modelId="{950F6270-F618-414A-B65B-0DFDB82C5F21}" type="pres">
      <dgm:prSet presAssocID="{905923FE-3FBC-46E2-86FE-0D9E7903E677}" presName="accent_3" presStyleCnt="0"/>
      <dgm:spPr/>
    </dgm:pt>
    <dgm:pt modelId="{2177793A-323F-4B0A-9E4E-FF2599CE1498}" type="pres">
      <dgm:prSet presAssocID="{905923FE-3FBC-46E2-86FE-0D9E7903E677}" presName="accentRepeatNode" presStyleLbl="solidFgAcc1" presStyleIdx="2" presStyleCnt="5"/>
      <dgm:spPr/>
    </dgm:pt>
    <dgm:pt modelId="{0A2E94D3-15B1-495D-9987-BFA1426CB78F}" type="pres">
      <dgm:prSet presAssocID="{19ADE23F-3205-4CA6-89FD-B8928B314998}" presName="text_4" presStyleLbl="node1" presStyleIdx="3" presStyleCnt="5" custScaleY="128456">
        <dgm:presLayoutVars>
          <dgm:bulletEnabled val="1"/>
        </dgm:presLayoutVars>
      </dgm:prSet>
      <dgm:spPr/>
      <dgm:t>
        <a:bodyPr/>
        <a:lstStyle/>
        <a:p>
          <a:endParaRPr lang="es-PE"/>
        </a:p>
      </dgm:t>
    </dgm:pt>
    <dgm:pt modelId="{CF33CB78-1B32-430A-B305-389EAFBA89D4}" type="pres">
      <dgm:prSet presAssocID="{19ADE23F-3205-4CA6-89FD-B8928B314998}" presName="accent_4" presStyleCnt="0"/>
      <dgm:spPr/>
    </dgm:pt>
    <dgm:pt modelId="{512265CB-0D5B-4F27-B5A8-94EFDF5167EA}" type="pres">
      <dgm:prSet presAssocID="{19ADE23F-3205-4CA6-89FD-B8928B314998}" presName="accentRepeatNode" presStyleLbl="solidFgAcc1" presStyleIdx="3" presStyleCnt="5"/>
      <dgm:spPr/>
    </dgm:pt>
    <dgm:pt modelId="{A60C6BDD-231C-4841-9DAF-7A2B1FDD0C6B}" type="pres">
      <dgm:prSet presAssocID="{8C4D541B-3E54-4425-8BC5-DFEBF7D8152B}" presName="text_5" presStyleLbl="node1" presStyleIdx="4" presStyleCnt="5">
        <dgm:presLayoutVars>
          <dgm:bulletEnabled val="1"/>
        </dgm:presLayoutVars>
      </dgm:prSet>
      <dgm:spPr/>
      <dgm:t>
        <a:bodyPr/>
        <a:lstStyle/>
        <a:p>
          <a:endParaRPr lang="es-PE"/>
        </a:p>
      </dgm:t>
    </dgm:pt>
    <dgm:pt modelId="{E4E783D9-A270-489F-A056-7824431D95C5}" type="pres">
      <dgm:prSet presAssocID="{8C4D541B-3E54-4425-8BC5-DFEBF7D8152B}" presName="accent_5" presStyleCnt="0"/>
      <dgm:spPr/>
    </dgm:pt>
    <dgm:pt modelId="{8181A7CD-F2A5-44E9-B54E-1BA3D197FA6B}" type="pres">
      <dgm:prSet presAssocID="{8C4D541B-3E54-4425-8BC5-DFEBF7D8152B}" presName="accentRepeatNode" presStyleLbl="solidFgAcc1" presStyleIdx="4" presStyleCnt="5"/>
      <dgm:spPr/>
    </dgm:pt>
  </dgm:ptLst>
  <dgm:cxnLst>
    <dgm:cxn modelId="{6080ADD8-EA42-41BB-9057-0FBDED49307E}" type="presOf" srcId="{905923FE-3FBC-46E2-86FE-0D9E7903E677}" destId="{1A01AD12-B20C-4853-AADC-6093256772D2}" srcOrd="0" destOrd="0" presId="urn:microsoft.com/office/officeart/2008/layout/VerticalCurvedList"/>
    <dgm:cxn modelId="{D7069F28-0B46-455C-A480-B663832580A8}" type="presOf" srcId="{19ADE23F-3205-4CA6-89FD-B8928B314998}" destId="{0A2E94D3-15B1-495D-9987-BFA1426CB78F}" srcOrd="0" destOrd="0" presId="urn:microsoft.com/office/officeart/2008/layout/VerticalCurvedList"/>
    <dgm:cxn modelId="{1416B738-3BA3-4482-B2D0-BB44A2961019}" type="presOf" srcId="{C50211DD-C3FF-4882-975B-77E5015D4A1F}" destId="{F14D41A2-307F-4E64-AF01-994AA161813F}" srcOrd="0" destOrd="0" presId="urn:microsoft.com/office/officeart/2008/layout/VerticalCurvedList"/>
    <dgm:cxn modelId="{F7119290-927E-413C-9D68-7FA64720BCA6}" type="presOf" srcId="{8C4D541B-3E54-4425-8BC5-DFEBF7D8152B}" destId="{A60C6BDD-231C-4841-9DAF-7A2B1FDD0C6B}" srcOrd="0" destOrd="0" presId="urn:microsoft.com/office/officeart/2008/layout/VerticalCurvedList"/>
    <dgm:cxn modelId="{7908A318-1688-46BD-AD4E-0B1EA9794391}" srcId="{FCFFDA4C-FDE1-4E02-A29F-820D17E738BC}" destId="{5A08AA77-FCEF-43F6-B9A5-DE0F57BF7BBB}" srcOrd="1" destOrd="0" parTransId="{C020AB50-C899-4526-99AC-496372F65188}" sibTransId="{60FC6F84-E450-49C3-B5C8-4C29C150037E}"/>
    <dgm:cxn modelId="{93CA00AA-805F-4D2C-9038-13A3253AA48B}" srcId="{FCFFDA4C-FDE1-4E02-A29F-820D17E738BC}" destId="{FA7E9A4A-57B3-4BFA-A91B-BBA2AC6604F8}" srcOrd="0" destOrd="0" parTransId="{BE578C0D-201E-45F3-8690-1C08609A83A5}" sibTransId="{C50211DD-C3FF-4882-975B-77E5015D4A1F}"/>
    <dgm:cxn modelId="{AE7AD187-23A3-4A5C-BAA2-76665EAA9D27}" type="presOf" srcId="{FCFFDA4C-FDE1-4E02-A29F-820D17E738BC}" destId="{F3229D4E-8CEE-429C-8299-837F0FD988CD}" srcOrd="0" destOrd="0" presId="urn:microsoft.com/office/officeart/2008/layout/VerticalCurvedList"/>
    <dgm:cxn modelId="{088961CD-FE98-4D7A-BAE5-925B0E61EB93}" srcId="{FCFFDA4C-FDE1-4E02-A29F-820D17E738BC}" destId="{8C4D541B-3E54-4425-8BC5-DFEBF7D8152B}" srcOrd="4" destOrd="0" parTransId="{378EB943-93B3-4F9E-975C-4CCBEB475BAA}" sibTransId="{0C4F0C49-EB72-4CE8-9094-9EEE86ABA479}"/>
    <dgm:cxn modelId="{DD5DB469-6535-445E-9317-5FD8E4C60992}" srcId="{FCFFDA4C-FDE1-4E02-A29F-820D17E738BC}" destId="{905923FE-3FBC-46E2-86FE-0D9E7903E677}" srcOrd="2" destOrd="0" parTransId="{C9069EFB-D032-4601-960C-1D18B4689E22}" sibTransId="{6B5F465F-8400-43E7-A8AE-4B49A34153A7}"/>
    <dgm:cxn modelId="{218960F2-9A4A-4357-9553-E27A32717DD4}" type="presOf" srcId="{FA7E9A4A-57B3-4BFA-A91B-BBA2AC6604F8}" destId="{4D5399AE-1B2F-433D-BEC3-5C86806A854F}" srcOrd="0" destOrd="0" presId="urn:microsoft.com/office/officeart/2008/layout/VerticalCurvedList"/>
    <dgm:cxn modelId="{2ED6C51A-DD12-4984-A0AD-7302C8DBCF09}" srcId="{FCFFDA4C-FDE1-4E02-A29F-820D17E738BC}" destId="{19ADE23F-3205-4CA6-89FD-B8928B314998}" srcOrd="3" destOrd="0" parTransId="{EEE72866-83EA-4485-9384-C753AE6132DB}" sibTransId="{FD62D6D2-E36F-47F0-A209-AAF03BF57AC5}"/>
    <dgm:cxn modelId="{79317D73-0928-470C-89CF-ADE39DF7F408}" type="presOf" srcId="{5A08AA77-FCEF-43F6-B9A5-DE0F57BF7BBB}" destId="{B13068D5-95DA-424B-AEE2-29E5DF320679}" srcOrd="0" destOrd="0" presId="urn:microsoft.com/office/officeart/2008/layout/VerticalCurvedList"/>
    <dgm:cxn modelId="{EF31F952-2389-432E-9476-205B1B9C263B}" type="presParOf" srcId="{F3229D4E-8CEE-429C-8299-837F0FD988CD}" destId="{24F80301-86D0-4082-8009-AACCA6A58597}" srcOrd="0" destOrd="0" presId="urn:microsoft.com/office/officeart/2008/layout/VerticalCurvedList"/>
    <dgm:cxn modelId="{B2FCEBDD-7097-468C-993C-F59D4D18A7B8}" type="presParOf" srcId="{24F80301-86D0-4082-8009-AACCA6A58597}" destId="{9F12C5EB-074B-4EFA-BFC3-CD53A368EF13}" srcOrd="0" destOrd="0" presId="urn:microsoft.com/office/officeart/2008/layout/VerticalCurvedList"/>
    <dgm:cxn modelId="{67752131-7157-4DCA-B086-8A443B80A452}" type="presParOf" srcId="{9F12C5EB-074B-4EFA-BFC3-CD53A368EF13}" destId="{33D32936-7EBC-40C6-A270-A973E1A2AA08}" srcOrd="0" destOrd="0" presId="urn:microsoft.com/office/officeart/2008/layout/VerticalCurvedList"/>
    <dgm:cxn modelId="{D86F0458-3C9E-48AF-A23F-F62755D98CFF}" type="presParOf" srcId="{9F12C5EB-074B-4EFA-BFC3-CD53A368EF13}" destId="{F14D41A2-307F-4E64-AF01-994AA161813F}" srcOrd="1" destOrd="0" presId="urn:microsoft.com/office/officeart/2008/layout/VerticalCurvedList"/>
    <dgm:cxn modelId="{FA568A4C-C04F-41F4-BBAA-D82118ABCD6C}" type="presParOf" srcId="{9F12C5EB-074B-4EFA-BFC3-CD53A368EF13}" destId="{45A28254-2DE5-4E7D-B3A1-BD42E1057C4D}" srcOrd="2" destOrd="0" presId="urn:microsoft.com/office/officeart/2008/layout/VerticalCurvedList"/>
    <dgm:cxn modelId="{3E7F0B06-5AB3-47CB-9BBC-C21DBC701DDF}" type="presParOf" srcId="{9F12C5EB-074B-4EFA-BFC3-CD53A368EF13}" destId="{5CBEB266-AB69-493F-8D1E-3AF22F28D5A1}" srcOrd="3" destOrd="0" presId="urn:microsoft.com/office/officeart/2008/layout/VerticalCurvedList"/>
    <dgm:cxn modelId="{78F9B331-0EC2-467C-AB2A-C1DBEC515445}" type="presParOf" srcId="{24F80301-86D0-4082-8009-AACCA6A58597}" destId="{4D5399AE-1B2F-433D-BEC3-5C86806A854F}" srcOrd="1" destOrd="0" presId="urn:microsoft.com/office/officeart/2008/layout/VerticalCurvedList"/>
    <dgm:cxn modelId="{32948F1A-A69D-4590-9AC8-C7A67353C116}" type="presParOf" srcId="{24F80301-86D0-4082-8009-AACCA6A58597}" destId="{0C4A2CFD-4677-42BF-8260-E5BF4E2DDFEB}" srcOrd="2" destOrd="0" presId="urn:microsoft.com/office/officeart/2008/layout/VerticalCurvedList"/>
    <dgm:cxn modelId="{F5B6A2B0-8ECB-47B5-A177-5C64F81B4FCC}" type="presParOf" srcId="{0C4A2CFD-4677-42BF-8260-E5BF4E2DDFEB}" destId="{988CFAA8-50F8-472F-8F82-109CE2B7D969}" srcOrd="0" destOrd="0" presId="urn:microsoft.com/office/officeart/2008/layout/VerticalCurvedList"/>
    <dgm:cxn modelId="{CF0DA555-15D5-4744-A889-7CA04BADDC94}" type="presParOf" srcId="{24F80301-86D0-4082-8009-AACCA6A58597}" destId="{B13068D5-95DA-424B-AEE2-29E5DF320679}" srcOrd="3" destOrd="0" presId="urn:microsoft.com/office/officeart/2008/layout/VerticalCurvedList"/>
    <dgm:cxn modelId="{D6ED2736-97F7-434A-9DAC-472C9E704929}" type="presParOf" srcId="{24F80301-86D0-4082-8009-AACCA6A58597}" destId="{68F87881-ABE3-4AC9-80EB-3861A42D349C}" srcOrd="4" destOrd="0" presId="urn:microsoft.com/office/officeart/2008/layout/VerticalCurvedList"/>
    <dgm:cxn modelId="{9256E68F-91B4-4304-A464-C71D2285E7C1}" type="presParOf" srcId="{68F87881-ABE3-4AC9-80EB-3861A42D349C}" destId="{28E0B013-BF72-4EF8-BD58-E37302DD0DAC}" srcOrd="0" destOrd="0" presId="urn:microsoft.com/office/officeart/2008/layout/VerticalCurvedList"/>
    <dgm:cxn modelId="{6164D26F-429E-4C4A-8B2B-E5590D6E04DB}" type="presParOf" srcId="{24F80301-86D0-4082-8009-AACCA6A58597}" destId="{1A01AD12-B20C-4853-AADC-6093256772D2}" srcOrd="5" destOrd="0" presId="urn:microsoft.com/office/officeart/2008/layout/VerticalCurvedList"/>
    <dgm:cxn modelId="{ABC2768F-0E4A-4AA3-9A03-CC986F8DBE52}" type="presParOf" srcId="{24F80301-86D0-4082-8009-AACCA6A58597}" destId="{950F6270-F618-414A-B65B-0DFDB82C5F21}" srcOrd="6" destOrd="0" presId="urn:microsoft.com/office/officeart/2008/layout/VerticalCurvedList"/>
    <dgm:cxn modelId="{85A25B62-C1EB-4F02-8C38-CD13E15ED21C}" type="presParOf" srcId="{950F6270-F618-414A-B65B-0DFDB82C5F21}" destId="{2177793A-323F-4B0A-9E4E-FF2599CE1498}" srcOrd="0" destOrd="0" presId="urn:microsoft.com/office/officeart/2008/layout/VerticalCurvedList"/>
    <dgm:cxn modelId="{1FD3F12F-E835-4F64-ACCF-80EA2ABB0248}" type="presParOf" srcId="{24F80301-86D0-4082-8009-AACCA6A58597}" destId="{0A2E94D3-15B1-495D-9987-BFA1426CB78F}" srcOrd="7" destOrd="0" presId="urn:microsoft.com/office/officeart/2008/layout/VerticalCurvedList"/>
    <dgm:cxn modelId="{49EFAF5C-3AB7-4680-89AA-82E83C96A957}" type="presParOf" srcId="{24F80301-86D0-4082-8009-AACCA6A58597}" destId="{CF33CB78-1B32-430A-B305-389EAFBA89D4}" srcOrd="8" destOrd="0" presId="urn:microsoft.com/office/officeart/2008/layout/VerticalCurvedList"/>
    <dgm:cxn modelId="{2C95D953-A163-436D-9D2E-5C4D812BCEDD}" type="presParOf" srcId="{CF33CB78-1B32-430A-B305-389EAFBA89D4}" destId="{512265CB-0D5B-4F27-B5A8-94EFDF5167EA}" srcOrd="0" destOrd="0" presId="urn:microsoft.com/office/officeart/2008/layout/VerticalCurvedList"/>
    <dgm:cxn modelId="{9C47B7FD-EE17-45C8-9030-80C172B36EF8}" type="presParOf" srcId="{24F80301-86D0-4082-8009-AACCA6A58597}" destId="{A60C6BDD-231C-4841-9DAF-7A2B1FDD0C6B}" srcOrd="9" destOrd="0" presId="urn:microsoft.com/office/officeart/2008/layout/VerticalCurvedList"/>
    <dgm:cxn modelId="{0DB9A0CD-7EDF-4271-B712-3D3C0B06BA03}" type="presParOf" srcId="{24F80301-86D0-4082-8009-AACCA6A58597}" destId="{E4E783D9-A270-489F-A056-7824431D95C5}" srcOrd="10" destOrd="0" presId="urn:microsoft.com/office/officeart/2008/layout/VerticalCurvedList"/>
    <dgm:cxn modelId="{D58A7CED-0D7B-42A1-865F-A4A1CB9F7246}" type="presParOf" srcId="{E4E783D9-A270-489F-A056-7824431D95C5}" destId="{8181A7CD-F2A5-44E9-B54E-1BA3D197FA6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202B74E-F879-40A7-9F29-918CBADE08F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PE"/>
        </a:p>
      </dgm:t>
    </dgm:pt>
    <dgm:pt modelId="{26F2CA12-B983-4397-90C6-E7625C31454C}">
      <dgm:prSet phldrT="[Texto]" custT="1"/>
      <dgm:spPr/>
      <dgm:t>
        <a:bodyPr/>
        <a:lstStyle/>
        <a:p>
          <a:r>
            <a:rPr lang="es-PE" sz="2000" dirty="0" smtClean="0">
              <a:latin typeface="Times New Roman" pitchFamily="18" charset="0"/>
              <a:cs typeface="Times New Roman" pitchFamily="18" charset="0"/>
            </a:rPr>
            <a:t>Derogar artículos 3 y 6 de la Ley 30130 y Reglamento</a:t>
          </a:r>
          <a:endParaRPr lang="es-PE" sz="2000" dirty="0">
            <a:latin typeface="Times New Roman" pitchFamily="18" charset="0"/>
            <a:cs typeface="Times New Roman" pitchFamily="18" charset="0"/>
          </a:endParaRPr>
        </a:p>
      </dgm:t>
    </dgm:pt>
    <dgm:pt modelId="{5654FA8F-B973-488B-A17D-BCAAEF3E3317}" type="parTrans" cxnId="{BF160CEE-BA61-4AAF-858C-B350FF243716}">
      <dgm:prSet/>
      <dgm:spPr/>
      <dgm:t>
        <a:bodyPr/>
        <a:lstStyle/>
        <a:p>
          <a:endParaRPr lang="es-PE"/>
        </a:p>
      </dgm:t>
    </dgm:pt>
    <dgm:pt modelId="{DB04D201-B832-4113-A666-1D686A31015D}" type="sibTrans" cxnId="{BF160CEE-BA61-4AAF-858C-B350FF243716}">
      <dgm:prSet/>
      <dgm:spPr/>
      <dgm:t>
        <a:bodyPr/>
        <a:lstStyle/>
        <a:p>
          <a:endParaRPr lang="es-PE"/>
        </a:p>
      </dgm:t>
    </dgm:pt>
    <dgm:pt modelId="{D53D09D6-78BE-4A7B-A4E4-0C9BB365EA6B}">
      <dgm:prSet phldrT="[Texto]" custT="1"/>
      <dgm:spPr/>
      <dgm:t>
        <a:bodyPr/>
        <a:lstStyle/>
        <a:p>
          <a:r>
            <a:rPr lang="es-PE" sz="2000" dirty="0" smtClean="0">
              <a:latin typeface="Times New Roman" pitchFamily="18" charset="0"/>
              <a:cs typeface="Times New Roman" pitchFamily="18" charset="0"/>
            </a:rPr>
            <a:t>Cuantificar daños económicos históricos y actuales a PETROPERU</a:t>
          </a:r>
          <a:endParaRPr lang="es-PE" sz="2000" dirty="0">
            <a:latin typeface="Times New Roman" pitchFamily="18" charset="0"/>
            <a:cs typeface="Times New Roman" pitchFamily="18" charset="0"/>
          </a:endParaRPr>
        </a:p>
      </dgm:t>
    </dgm:pt>
    <dgm:pt modelId="{0FA36338-9251-4446-AC37-F3705FE60B7C}" type="parTrans" cxnId="{08632C00-0B2A-4CB9-BE47-0FBE154AFADC}">
      <dgm:prSet/>
      <dgm:spPr/>
      <dgm:t>
        <a:bodyPr/>
        <a:lstStyle/>
        <a:p>
          <a:endParaRPr lang="es-PE"/>
        </a:p>
      </dgm:t>
    </dgm:pt>
    <dgm:pt modelId="{C1071E00-8E14-4D81-8DD7-F3A5C2C90894}" type="sibTrans" cxnId="{08632C00-0B2A-4CB9-BE47-0FBE154AFADC}">
      <dgm:prSet/>
      <dgm:spPr/>
      <dgm:t>
        <a:bodyPr/>
        <a:lstStyle/>
        <a:p>
          <a:endParaRPr lang="es-PE"/>
        </a:p>
      </dgm:t>
    </dgm:pt>
    <dgm:pt modelId="{1E01672A-B694-47DB-80C5-3D28E5DFA0C0}">
      <dgm:prSet phldrT="[Texto]" custT="1"/>
      <dgm:spPr/>
      <dgm:t>
        <a:bodyPr/>
        <a:lstStyle/>
        <a:p>
          <a:r>
            <a:rPr lang="es-PE" sz="2000" dirty="0" smtClean="0">
              <a:latin typeface="Times New Roman" pitchFamily="18" charset="0"/>
              <a:cs typeface="Times New Roman" pitchFamily="18" charset="0"/>
            </a:rPr>
            <a:t>Aportar capital fresco por US$ 1,000 millones o endeudamiento público directo Largo Plazo con vehículo financiero</a:t>
          </a:r>
          <a:endParaRPr lang="es-PE" sz="2000" dirty="0">
            <a:latin typeface="Times New Roman" pitchFamily="18" charset="0"/>
            <a:cs typeface="Times New Roman" pitchFamily="18" charset="0"/>
          </a:endParaRPr>
        </a:p>
      </dgm:t>
    </dgm:pt>
    <dgm:pt modelId="{C0595186-16FD-48AD-AA23-F4FED425C6F1}" type="parTrans" cxnId="{36829634-E789-448A-8121-97299FBF006D}">
      <dgm:prSet/>
      <dgm:spPr/>
      <dgm:t>
        <a:bodyPr/>
        <a:lstStyle/>
        <a:p>
          <a:endParaRPr lang="es-PE"/>
        </a:p>
      </dgm:t>
    </dgm:pt>
    <dgm:pt modelId="{99D97645-35A3-49E0-9B67-159A83AF537E}" type="sibTrans" cxnId="{36829634-E789-448A-8121-97299FBF006D}">
      <dgm:prSet/>
      <dgm:spPr/>
      <dgm:t>
        <a:bodyPr/>
        <a:lstStyle/>
        <a:p>
          <a:endParaRPr lang="es-PE"/>
        </a:p>
      </dgm:t>
    </dgm:pt>
    <dgm:pt modelId="{70A32A90-3DDF-4031-AB51-F6190E277EA4}">
      <dgm:prSet phldrT="[Texto]" custT="1"/>
      <dgm:spPr/>
      <dgm:t>
        <a:bodyPr/>
        <a:lstStyle/>
        <a:p>
          <a:r>
            <a:rPr lang="es-PE" sz="2000" dirty="0" smtClean="0">
              <a:latin typeface="Times New Roman" pitchFamily="18" charset="0"/>
              <a:cs typeface="Times New Roman" pitchFamily="18" charset="0"/>
            </a:rPr>
            <a:t>Nuevo Directorio con participación de Decanos de Colegios Profesionales de Abogados, economistas, ingenieros y contadores. </a:t>
          </a:r>
          <a:endParaRPr lang="es-PE" sz="2000" dirty="0">
            <a:latin typeface="Times New Roman" pitchFamily="18" charset="0"/>
            <a:cs typeface="Times New Roman" pitchFamily="18" charset="0"/>
          </a:endParaRPr>
        </a:p>
      </dgm:t>
    </dgm:pt>
    <dgm:pt modelId="{9D3B8859-7EB1-4CFF-A88C-49B4AA48FC35}" type="parTrans" cxnId="{B0085943-86FB-4F6E-B87E-30B34C61D876}">
      <dgm:prSet/>
      <dgm:spPr/>
      <dgm:t>
        <a:bodyPr/>
        <a:lstStyle/>
        <a:p>
          <a:endParaRPr lang="es-PE"/>
        </a:p>
      </dgm:t>
    </dgm:pt>
    <dgm:pt modelId="{A3004ADD-1ADF-4671-A083-ED810E2F6AA2}" type="sibTrans" cxnId="{B0085943-86FB-4F6E-B87E-30B34C61D876}">
      <dgm:prSet/>
      <dgm:spPr/>
      <dgm:t>
        <a:bodyPr/>
        <a:lstStyle/>
        <a:p>
          <a:endParaRPr lang="es-PE"/>
        </a:p>
      </dgm:t>
    </dgm:pt>
    <dgm:pt modelId="{18DB0170-3B84-4BF5-8F7F-E552C23E142F}">
      <dgm:prSet phldrT="[Texto]" custT="1"/>
      <dgm:spPr/>
      <dgm:t>
        <a:bodyPr/>
        <a:lstStyle/>
        <a:p>
          <a:r>
            <a:rPr lang="es-PE" sz="2000" dirty="0" smtClean="0">
              <a:latin typeface="Times New Roman" pitchFamily="18" charset="0"/>
              <a:cs typeface="Times New Roman" pitchFamily="18" charset="0"/>
            </a:rPr>
            <a:t>Internalizar nuevo Plan Estratégico y definición de metas a corto y largo plazo</a:t>
          </a:r>
          <a:endParaRPr lang="es-PE" sz="2000" dirty="0">
            <a:latin typeface="Times New Roman" pitchFamily="18" charset="0"/>
            <a:cs typeface="Times New Roman" pitchFamily="18" charset="0"/>
          </a:endParaRPr>
        </a:p>
      </dgm:t>
    </dgm:pt>
    <dgm:pt modelId="{F2E8104E-C2F6-4AE1-A4E7-0586EC87EFC2}" type="parTrans" cxnId="{0B1B0951-8D47-496B-8670-E7A503B32602}">
      <dgm:prSet/>
      <dgm:spPr/>
      <dgm:t>
        <a:bodyPr/>
        <a:lstStyle/>
        <a:p>
          <a:endParaRPr lang="es-PE"/>
        </a:p>
      </dgm:t>
    </dgm:pt>
    <dgm:pt modelId="{CAF3BC31-BD3D-4BAF-8E73-CCC2843CC0F1}" type="sibTrans" cxnId="{0B1B0951-8D47-496B-8670-E7A503B32602}">
      <dgm:prSet/>
      <dgm:spPr/>
      <dgm:t>
        <a:bodyPr/>
        <a:lstStyle/>
        <a:p>
          <a:endParaRPr lang="es-PE"/>
        </a:p>
      </dgm:t>
    </dgm:pt>
    <dgm:pt modelId="{52473F84-4591-42E7-B525-4A18D5EC2CE5}">
      <dgm:prSet phldrT="[Texto]" custT="1"/>
      <dgm:spPr/>
      <dgm:t>
        <a:bodyPr/>
        <a:lstStyle/>
        <a:p>
          <a:r>
            <a:rPr lang="es-PE" sz="2000" dirty="0" smtClean="0">
              <a:latin typeface="Times New Roman" pitchFamily="18" charset="0"/>
              <a:cs typeface="Times New Roman" pitchFamily="18" charset="0"/>
            </a:rPr>
            <a:t>Devolución IGV en la Amazonía (Art. 18 Estatuto Social) y solución favorable acotaciones SUNAT por el combustible Turbo </a:t>
          </a:r>
          <a:endParaRPr lang="es-PE" sz="2000" dirty="0">
            <a:latin typeface="Times New Roman" pitchFamily="18" charset="0"/>
            <a:cs typeface="Times New Roman" pitchFamily="18" charset="0"/>
          </a:endParaRPr>
        </a:p>
      </dgm:t>
    </dgm:pt>
    <dgm:pt modelId="{1EFB0543-CD43-46EB-BD7A-7FF8BA4EEAD4}" type="parTrans" cxnId="{18ABDA36-3B7D-48BC-A769-977E44068593}">
      <dgm:prSet/>
      <dgm:spPr/>
      <dgm:t>
        <a:bodyPr/>
        <a:lstStyle/>
        <a:p>
          <a:endParaRPr lang="es-PE"/>
        </a:p>
      </dgm:t>
    </dgm:pt>
    <dgm:pt modelId="{A3C7F193-65A2-4472-8AB7-5091DD98C356}" type="sibTrans" cxnId="{18ABDA36-3B7D-48BC-A769-977E44068593}">
      <dgm:prSet/>
      <dgm:spPr/>
      <dgm:t>
        <a:bodyPr/>
        <a:lstStyle/>
        <a:p>
          <a:endParaRPr lang="es-PE"/>
        </a:p>
      </dgm:t>
    </dgm:pt>
    <dgm:pt modelId="{0649357A-BA59-4F32-A4A5-ACE4B9C8CAA5}" type="pres">
      <dgm:prSet presAssocID="{C202B74E-F879-40A7-9F29-918CBADE08FF}" presName="Name0" presStyleCnt="0">
        <dgm:presLayoutVars>
          <dgm:chMax val="7"/>
          <dgm:chPref val="7"/>
          <dgm:dir/>
        </dgm:presLayoutVars>
      </dgm:prSet>
      <dgm:spPr/>
      <dgm:t>
        <a:bodyPr/>
        <a:lstStyle/>
        <a:p>
          <a:endParaRPr lang="es-PE"/>
        </a:p>
      </dgm:t>
    </dgm:pt>
    <dgm:pt modelId="{68CEEF58-DB4D-4912-9985-A57EE5E56C6F}" type="pres">
      <dgm:prSet presAssocID="{C202B74E-F879-40A7-9F29-918CBADE08FF}" presName="Name1" presStyleCnt="0"/>
      <dgm:spPr/>
    </dgm:pt>
    <dgm:pt modelId="{21862012-D9DE-4CEA-B4BD-E0F5541ECB13}" type="pres">
      <dgm:prSet presAssocID="{C202B74E-F879-40A7-9F29-918CBADE08FF}" presName="cycle" presStyleCnt="0"/>
      <dgm:spPr/>
    </dgm:pt>
    <dgm:pt modelId="{05B4B8FE-802E-46AA-B547-217DD67D0B4D}" type="pres">
      <dgm:prSet presAssocID="{C202B74E-F879-40A7-9F29-918CBADE08FF}" presName="srcNode" presStyleLbl="node1" presStyleIdx="0" presStyleCnt="6"/>
      <dgm:spPr/>
    </dgm:pt>
    <dgm:pt modelId="{CCCE8B4D-D444-45FF-8605-85791339C634}" type="pres">
      <dgm:prSet presAssocID="{C202B74E-F879-40A7-9F29-918CBADE08FF}" presName="conn" presStyleLbl="parChTrans1D2" presStyleIdx="0" presStyleCnt="1"/>
      <dgm:spPr/>
      <dgm:t>
        <a:bodyPr/>
        <a:lstStyle/>
        <a:p>
          <a:endParaRPr lang="es-PE"/>
        </a:p>
      </dgm:t>
    </dgm:pt>
    <dgm:pt modelId="{A89CACA4-18A1-41D4-8068-C4062480E31B}" type="pres">
      <dgm:prSet presAssocID="{C202B74E-F879-40A7-9F29-918CBADE08FF}" presName="extraNode" presStyleLbl="node1" presStyleIdx="0" presStyleCnt="6"/>
      <dgm:spPr/>
    </dgm:pt>
    <dgm:pt modelId="{73CA4B6F-4A15-471A-BF48-20B4F5B4D50A}" type="pres">
      <dgm:prSet presAssocID="{C202B74E-F879-40A7-9F29-918CBADE08FF}" presName="dstNode" presStyleLbl="node1" presStyleIdx="0" presStyleCnt="6"/>
      <dgm:spPr/>
    </dgm:pt>
    <dgm:pt modelId="{3DEC263D-15B6-4C1C-B245-CBC1FBCA4475}" type="pres">
      <dgm:prSet presAssocID="{26F2CA12-B983-4397-90C6-E7625C31454C}" presName="text_1" presStyleLbl="node1" presStyleIdx="0" presStyleCnt="6">
        <dgm:presLayoutVars>
          <dgm:bulletEnabled val="1"/>
        </dgm:presLayoutVars>
      </dgm:prSet>
      <dgm:spPr/>
      <dgm:t>
        <a:bodyPr/>
        <a:lstStyle/>
        <a:p>
          <a:endParaRPr lang="es-PE"/>
        </a:p>
      </dgm:t>
    </dgm:pt>
    <dgm:pt modelId="{AC93E929-FEBF-4DD8-99F6-E50E69298635}" type="pres">
      <dgm:prSet presAssocID="{26F2CA12-B983-4397-90C6-E7625C31454C}" presName="accent_1" presStyleCnt="0"/>
      <dgm:spPr/>
    </dgm:pt>
    <dgm:pt modelId="{F27A46EB-D6E2-4E07-95AC-FF8DDB6B8456}" type="pres">
      <dgm:prSet presAssocID="{26F2CA12-B983-4397-90C6-E7625C31454C}" presName="accentRepeatNode" presStyleLbl="solidFgAcc1" presStyleIdx="0" presStyleCnt="6"/>
      <dgm:spPr/>
    </dgm:pt>
    <dgm:pt modelId="{CB1D256D-066A-402B-8540-B3D61A36CF4C}" type="pres">
      <dgm:prSet presAssocID="{D53D09D6-78BE-4A7B-A4E4-0C9BB365EA6B}" presName="text_2" presStyleLbl="node1" presStyleIdx="1" presStyleCnt="6">
        <dgm:presLayoutVars>
          <dgm:bulletEnabled val="1"/>
        </dgm:presLayoutVars>
      </dgm:prSet>
      <dgm:spPr/>
      <dgm:t>
        <a:bodyPr/>
        <a:lstStyle/>
        <a:p>
          <a:endParaRPr lang="es-PE"/>
        </a:p>
      </dgm:t>
    </dgm:pt>
    <dgm:pt modelId="{5CC2F9D0-4B00-4711-8C3B-CC46864F6A4C}" type="pres">
      <dgm:prSet presAssocID="{D53D09D6-78BE-4A7B-A4E4-0C9BB365EA6B}" presName="accent_2" presStyleCnt="0"/>
      <dgm:spPr/>
    </dgm:pt>
    <dgm:pt modelId="{6EBE376A-782C-4BFD-8A4F-F08F576B961F}" type="pres">
      <dgm:prSet presAssocID="{D53D09D6-78BE-4A7B-A4E4-0C9BB365EA6B}" presName="accentRepeatNode" presStyleLbl="solidFgAcc1" presStyleIdx="1" presStyleCnt="6"/>
      <dgm:spPr/>
    </dgm:pt>
    <dgm:pt modelId="{7462DE9C-309F-4CA5-B1C4-BCC08DB24CD3}" type="pres">
      <dgm:prSet presAssocID="{1E01672A-B694-47DB-80C5-3D28E5DFA0C0}" presName="text_3" presStyleLbl="node1" presStyleIdx="2" presStyleCnt="6" custLinFactNeighborX="-115" custLinFactNeighborY="-6056">
        <dgm:presLayoutVars>
          <dgm:bulletEnabled val="1"/>
        </dgm:presLayoutVars>
      </dgm:prSet>
      <dgm:spPr/>
      <dgm:t>
        <a:bodyPr/>
        <a:lstStyle/>
        <a:p>
          <a:endParaRPr lang="es-PE"/>
        </a:p>
      </dgm:t>
    </dgm:pt>
    <dgm:pt modelId="{6DEB6B86-D2D1-4FA1-BB18-5EF1DA0B4C2F}" type="pres">
      <dgm:prSet presAssocID="{1E01672A-B694-47DB-80C5-3D28E5DFA0C0}" presName="accent_3" presStyleCnt="0"/>
      <dgm:spPr/>
    </dgm:pt>
    <dgm:pt modelId="{34E717D1-1038-4F46-84C8-A256CB091D1F}" type="pres">
      <dgm:prSet presAssocID="{1E01672A-B694-47DB-80C5-3D28E5DFA0C0}" presName="accentRepeatNode" presStyleLbl="solidFgAcc1" presStyleIdx="2" presStyleCnt="6"/>
      <dgm:spPr/>
    </dgm:pt>
    <dgm:pt modelId="{AB1E8473-4E1F-4C99-9825-8339995CE1A2}" type="pres">
      <dgm:prSet presAssocID="{52473F84-4591-42E7-B525-4A18D5EC2CE5}" presName="text_4" presStyleLbl="node1" presStyleIdx="3" presStyleCnt="6">
        <dgm:presLayoutVars>
          <dgm:bulletEnabled val="1"/>
        </dgm:presLayoutVars>
      </dgm:prSet>
      <dgm:spPr/>
      <dgm:t>
        <a:bodyPr/>
        <a:lstStyle/>
        <a:p>
          <a:endParaRPr lang="es-PE"/>
        </a:p>
      </dgm:t>
    </dgm:pt>
    <dgm:pt modelId="{91C34A7A-0473-4982-8EB2-C680627CA3E8}" type="pres">
      <dgm:prSet presAssocID="{52473F84-4591-42E7-B525-4A18D5EC2CE5}" presName="accent_4" presStyleCnt="0"/>
      <dgm:spPr/>
    </dgm:pt>
    <dgm:pt modelId="{61D974E0-AA88-4992-A571-25DB116D1B48}" type="pres">
      <dgm:prSet presAssocID="{52473F84-4591-42E7-B525-4A18D5EC2CE5}" presName="accentRepeatNode" presStyleLbl="solidFgAcc1" presStyleIdx="3" presStyleCnt="6"/>
      <dgm:spPr/>
    </dgm:pt>
    <dgm:pt modelId="{D13C2501-4CA6-4A49-A1B0-5F8B458DDBC2}" type="pres">
      <dgm:prSet presAssocID="{18DB0170-3B84-4BF5-8F7F-E552C23E142F}" presName="text_5" presStyleLbl="node1" presStyleIdx="4" presStyleCnt="6">
        <dgm:presLayoutVars>
          <dgm:bulletEnabled val="1"/>
        </dgm:presLayoutVars>
      </dgm:prSet>
      <dgm:spPr/>
      <dgm:t>
        <a:bodyPr/>
        <a:lstStyle/>
        <a:p>
          <a:endParaRPr lang="es-PE"/>
        </a:p>
      </dgm:t>
    </dgm:pt>
    <dgm:pt modelId="{832856DF-9C22-4878-9DBD-5ACCF49B1589}" type="pres">
      <dgm:prSet presAssocID="{18DB0170-3B84-4BF5-8F7F-E552C23E142F}" presName="accent_5" presStyleCnt="0"/>
      <dgm:spPr/>
    </dgm:pt>
    <dgm:pt modelId="{1F75B0E2-7CD4-4FC4-9802-834CB2D333EE}" type="pres">
      <dgm:prSet presAssocID="{18DB0170-3B84-4BF5-8F7F-E552C23E142F}" presName="accentRepeatNode" presStyleLbl="solidFgAcc1" presStyleIdx="4" presStyleCnt="6"/>
      <dgm:spPr/>
    </dgm:pt>
    <dgm:pt modelId="{346140EB-ECD8-493D-AADD-FE54335BD486}" type="pres">
      <dgm:prSet presAssocID="{70A32A90-3DDF-4031-AB51-F6190E277EA4}" presName="text_6" presStyleLbl="node1" presStyleIdx="5" presStyleCnt="6" custScaleY="123044">
        <dgm:presLayoutVars>
          <dgm:bulletEnabled val="1"/>
        </dgm:presLayoutVars>
      </dgm:prSet>
      <dgm:spPr/>
      <dgm:t>
        <a:bodyPr/>
        <a:lstStyle/>
        <a:p>
          <a:endParaRPr lang="es-PE"/>
        </a:p>
      </dgm:t>
    </dgm:pt>
    <dgm:pt modelId="{D53FF8B3-6631-47DB-8962-08DEC443AE2A}" type="pres">
      <dgm:prSet presAssocID="{70A32A90-3DDF-4031-AB51-F6190E277EA4}" presName="accent_6" presStyleCnt="0"/>
      <dgm:spPr/>
    </dgm:pt>
    <dgm:pt modelId="{C10D5953-F167-4801-9336-F99437089831}" type="pres">
      <dgm:prSet presAssocID="{70A32A90-3DDF-4031-AB51-F6190E277EA4}" presName="accentRepeatNode" presStyleLbl="solidFgAcc1" presStyleIdx="5" presStyleCnt="6"/>
      <dgm:spPr/>
    </dgm:pt>
  </dgm:ptLst>
  <dgm:cxnLst>
    <dgm:cxn modelId="{36829634-E789-448A-8121-97299FBF006D}" srcId="{C202B74E-F879-40A7-9F29-918CBADE08FF}" destId="{1E01672A-B694-47DB-80C5-3D28E5DFA0C0}" srcOrd="2" destOrd="0" parTransId="{C0595186-16FD-48AD-AA23-F4FED425C6F1}" sibTransId="{99D97645-35A3-49E0-9B67-159A83AF537E}"/>
    <dgm:cxn modelId="{18ABDA36-3B7D-48BC-A769-977E44068593}" srcId="{C202B74E-F879-40A7-9F29-918CBADE08FF}" destId="{52473F84-4591-42E7-B525-4A18D5EC2CE5}" srcOrd="3" destOrd="0" parTransId="{1EFB0543-CD43-46EB-BD7A-7FF8BA4EEAD4}" sibTransId="{A3C7F193-65A2-4472-8AB7-5091DD98C356}"/>
    <dgm:cxn modelId="{D96E8692-112F-42DB-ACE9-605C40770FD5}" type="presOf" srcId="{70A32A90-3DDF-4031-AB51-F6190E277EA4}" destId="{346140EB-ECD8-493D-AADD-FE54335BD486}" srcOrd="0" destOrd="0" presId="urn:microsoft.com/office/officeart/2008/layout/VerticalCurvedList"/>
    <dgm:cxn modelId="{D26DCF33-A9AE-425A-801A-7E957218575E}" type="presOf" srcId="{52473F84-4591-42E7-B525-4A18D5EC2CE5}" destId="{AB1E8473-4E1F-4C99-9825-8339995CE1A2}" srcOrd="0" destOrd="0" presId="urn:microsoft.com/office/officeart/2008/layout/VerticalCurvedList"/>
    <dgm:cxn modelId="{82B1E6FE-DFDB-4F7E-92C9-C0ACFBD48411}" type="presOf" srcId="{1E01672A-B694-47DB-80C5-3D28E5DFA0C0}" destId="{7462DE9C-309F-4CA5-B1C4-BCC08DB24CD3}" srcOrd="0" destOrd="0" presId="urn:microsoft.com/office/officeart/2008/layout/VerticalCurvedList"/>
    <dgm:cxn modelId="{FA4D6FF5-1227-4928-920F-9674DB0114B7}" type="presOf" srcId="{DB04D201-B832-4113-A666-1D686A31015D}" destId="{CCCE8B4D-D444-45FF-8605-85791339C634}" srcOrd="0" destOrd="0" presId="urn:microsoft.com/office/officeart/2008/layout/VerticalCurvedList"/>
    <dgm:cxn modelId="{08632C00-0B2A-4CB9-BE47-0FBE154AFADC}" srcId="{C202B74E-F879-40A7-9F29-918CBADE08FF}" destId="{D53D09D6-78BE-4A7B-A4E4-0C9BB365EA6B}" srcOrd="1" destOrd="0" parTransId="{0FA36338-9251-4446-AC37-F3705FE60B7C}" sibTransId="{C1071E00-8E14-4D81-8DD7-F3A5C2C90894}"/>
    <dgm:cxn modelId="{BF160CEE-BA61-4AAF-858C-B350FF243716}" srcId="{C202B74E-F879-40A7-9F29-918CBADE08FF}" destId="{26F2CA12-B983-4397-90C6-E7625C31454C}" srcOrd="0" destOrd="0" parTransId="{5654FA8F-B973-488B-A17D-BCAAEF3E3317}" sibTransId="{DB04D201-B832-4113-A666-1D686A31015D}"/>
    <dgm:cxn modelId="{B0085943-86FB-4F6E-B87E-30B34C61D876}" srcId="{C202B74E-F879-40A7-9F29-918CBADE08FF}" destId="{70A32A90-3DDF-4031-AB51-F6190E277EA4}" srcOrd="5" destOrd="0" parTransId="{9D3B8859-7EB1-4CFF-A88C-49B4AA48FC35}" sibTransId="{A3004ADD-1ADF-4671-A083-ED810E2F6AA2}"/>
    <dgm:cxn modelId="{0B1B0951-8D47-496B-8670-E7A503B32602}" srcId="{C202B74E-F879-40A7-9F29-918CBADE08FF}" destId="{18DB0170-3B84-4BF5-8F7F-E552C23E142F}" srcOrd="4" destOrd="0" parTransId="{F2E8104E-C2F6-4AE1-A4E7-0586EC87EFC2}" sibTransId="{CAF3BC31-BD3D-4BAF-8E73-CCC2843CC0F1}"/>
    <dgm:cxn modelId="{B7E275FF-D582-4C7B-B7BA-F7F0FAB478E1}" type="presOf" srcId="{18DB0170-3B84-4BF5-8F7F-E552C23E142F}" destId="{D13C2501-4CA6-4A49-A1B0-5F8B458DDBC2}" srcOrd="0" destOrd="0" presId="urn:microsoft.com/office/officeart/2008/layout/VerticalCurvedList"/>
    <dgm:cxn modelId="{275598D1-15BA-487C-9720-A98158499ACE}" type="presOf" srcId="{26F2CA12-B983-4397-90C6-E7625C31454C}" destId="{3DEC263D-15B6-4C1C-B245-CBC1FBCA4475}" srcOrd="0" destOrd="0" presId="urn:microsoft.com/office/officeart/2008/layout/VerticalCurvedList"/>
    <dgm:cxn modelId="{0A95363B-E5A2-4FD3-A724-E709BDC045F0}" type="presOf" srcId="{C202B74E-F879-40A7-9F29-918CBADE08FF}" destId="{0649357A-BA59-4F32-A4A5-ACE4B9C8CAA5}" srcOrd="0" destOrd="0" presId="urn:microsoft.com/office/officeart/2008/layout/VerticalCurvedList"/>
    <dgm:cxn modelId="{6610E054-86EB-4EA9-B427-3BD75404E518}" type="presOf" srcId="{D53D09D6-78BE-4A7B-A4E4-0C9BB365EA6B}" destId="{CB1D256D-066A-402B-8540-B3D61A36CF4C}" srcOrd="0" destOrd="0" presId="urn:microsoft.com/office/officeart/2008/layout/VerticalCurvedList"/>
    <dgm:cxn modelId="{5D578ABB-EA59-499B-8853-C8CC8EE43AE2}" type="presParOf" srcId="{0649357A-BA59-4F32-A4A5-ACE4B9C8CAA5}" destId="{68CEEF58-DB4D-4912-9985-A57EE5E56C6F}" srcOrd="0" destOrd="0" presId="urn:microsoft.com/office/officeart/2008/layout/VerticalCurvedList"/>
    <dgm:cxn modelId="{C3CE5C57-8C2E-4CEB-A853-D0B08F03FA4D}" type="presParOf" srcId="{68CEEF58-DB4D-4912-9985-A57EE5E56C6F}" destId="{21862012-D9DE-4CEA-B4BD-E0F5541ECB13}" srcOrd="0" destOrd="0" presId="urn:microsoft.com/office/officeart/2008/layout/VerticalCurvedList"/>
    <dgm:cxn modelId="{B09AF4C8-08CE-40AA-83D1-1CF8BA60173F}" type="presParOf" srcId="{21862012-D9DE-4CEA-B4BD-E0F5541ECB13}" destId="{05B4B8FE-802E-46AA-B547-217DD67D0B4D}" srcOrd="0" destOrd="0" presId="urn:microsoft.com/office/officeart/2008/layout/VerticalCurvedList"/>
    <dgm:cxn modelId="{410B9FE9-DB94-48FA-B062-DB603E199878}" type="presParOf" srcId="{21862012-D9DE-4CEA-B4BD-E0F5541ECB13}" destId="{CCCE8B4D-D444-45FF-8605-85791339C634}" srcOrd="1" destOrd="0" presId="urn:microsoft.com/office/officeart/2008/layout/VerticalCurvedList"/>
    <dgm:cxn modelId="{3109D60A-E331-4BCC-949B-17F66CE9514A}" type="presParOf" srcId="{21862012-D9DE-4CEA-B4BD-E0F5541ECB13}" destId="{A89CACA4-18A1-41D4-8068-C4062480E31B}" srcOrd="2" destOrd="0" presId="urn:microsoft.com/office/officeart/2008/layout/VerticalCurvedList"/>
    <dgm:cxn modelId="{18E16DD0-586F-484D-852A-328FDD5A09DA}" type="presParOf" srcId="{21862012-D9DE-4CEA-B4BD-E0F5541ECB13}" destId="{73CA4B6F-4A15-471A-BF48-20B4F5B4D50A}" srcOrd="3" destOrd="0" presId="urn:microsoft.com/office/officeart/2008/layout/VerticalCurvedList"/>
    <dgm:cxn modelId="{FC8170F8-AB48-4FEF-845E-23262B75EEB7}" type="presParOf" srcId="{68CEEF58-DB4D-4912-9985-A57EE5E56C6F}" destId="{3DEC263D-15B6-4C1C-B245-CBC1FBCA4475}" srcOrd="1" destOrd="0" presId="urn:microsoft.com/office/officeart/2008/layout/VerticalCurvedList"/>
    <dgm:cxn modelId="{27B3D5AD-E5EA-4FF7-85AE-89D5487C4EF6}" type="presParOf" srcId="{68CEEF58-DB4D-4912-9985-A57EE5E56C6F}" destId="{AC93E929-FEBF-4DD8-99F6-E50E69298635}" srcOrd="2" destOrd="0" presId="urn:microsoft.com/office/officeart/2008/layout/VerticalCurvedList"/>
    <dgm:cxn modelId="{33157EF9-08EB-479A-9B7E-5C454CF7A84F}" type="presParOf" srcId="{AC93E929-FEBF-4DD8-99F6-E50E69298635}" destId="{F27A46EB-D6E2-4E07-95AC-FF8DDB6B8456}" srcOrd="0" destOrd="0" presId="urn:microsoft.com/office/officeart/2008/layout/VerticalCurvedList"/>
    <dgm:cxn modelId="{48894502-E118-4EDE-BDA5-99A344D65C3B}" type="presParOf" srcId="{68CEEF58-DB4D-4912-9985-A57EE5E56C6F}" destId="{CB1D256D-066A-402B-8540-B3D61A36CF4C}" srcOrd="3" destOrd="0" presId="urn:microsoft.com/office/officeart/2008/layout/VerticalCurvedList"/>
    <dgm:cxn modelId="{1E4CB91A-98F3-4817-B2C2-2F10D183EE83}" type="presParOf" srcId="{68CEEF58-DB4D-4912-9985-A57EE5E56C6F}" destId="{5CC2F9D0-4B00-4711-8C3B-CC46864F6A4C}" srcOrd="4" destOrd="0" presId="urn:microsoft.com/office/officeart/2008/layout/VerticalCurvedList"/>
    <dgm:cxn modelId="{788DDC41-0A87-48DF-952F-9054E2A81CC6}" type="presParOf" srcId="{5CC2F9D0-4B00-4711-8C3B-CC46864F6A4C}" destId="{6EBE376A-782C-4BFD-8A4F-F08F576B961F}" srcOrd="0" destOrd="0" presId="urn:microsoft.com/office/officeart/2008/layout/VerticalCurvedList"/>
    <dgm:cxn modelId="{94405AE8-EAEB-4289-86A3-2C00149DCD5E}" type="presParOf" srcId="{68CEEF58-DB4D-4912-9985-A57EE5E56C6F}" destId="{7462DE9C-309F-4CA5-B1C4-BCC08DB24CD3}" srcOrd="5" destOrd="0" presId="urn:microsoft.com/office/officeart/2008/layout/VerticalCurvedList"/>
    <dgm:cxn modelId="{1EEC102B-F2B8-41DF-8332-724BC2AE20DA}" type="presParOf" srcId="{68CEEF58-DB4D-4912-9985-A57EE5E56C6F}" destId="{6DEB6B86-D2D1-4FA1-BB18-5EF1DA0B4C2F}" srcOrd="6" destOrd="0" presId="urn:microsoft.com/office/officeart/2008/layout/VerticalCurvedList"/>
    <dgm:cxn modelId="{77236611-7149-4F08-99FB-9449D84BF377}" type="presParOf" srcId="{6DEB6B86-D2D1-4FA1-BB18-5EF1DA0B4C2F}" destId="{34E717D1-1038-4F46-84C8-A256CB091D1F}" srcOrd="0" destOrd="0" presId="urn:microsoft.com/office/officeart/2008/layout/VerticalCurvedList"/>
    <dgm:cxn modelId="{0AC9BB35-580E-47CC-8C28-91B2F04DEC54}" type="presParOf" srcId="{68CEEF58-DB4D-4912-9985-A57EE5E56C6F}" destId="{AB1E8473-4E1F-4C99-9825-8339995CE1A2}" srcOrd="7" destOrd="0" presId="urn:microsoft.com/office/officeart/2008/layout/VerticalCurvedList"/>
    <dgm:cxn modelId="{9EEB98DF-7CBC-4166-BD54-B9CD16CF7817}" type="presParOf" srcId="{68CEEF58-DB4D-4912-9985-A57EE5E56C6F}" destId="{91C34A7A-0473-4982-8EB2-C680627CA3E8}" srcOrd="8" destOrd="0" presId="urn:microsoft.com/office/officeart/2008/layout/VerticalCurvedList"/>
    <dgm:cxn modelId="{0A3E58E9-C09B-40AA-BD77-FD9DD821213D}" type="presParOf" srcId="{91C34A7A-0473-4982-8EB2-C680627CA3E8}" destId="{61D974E0-AA88-4992-A571-25DB116D1B48}" srcOrd="0" destOrd="0" presId="urn:microsoft.com/office/officeart/2008/layout/VerticalCurvedList"/>
    <dgm:cxn modelId="{81A551E8-1CB4-4D8E-9AA6-371448866209}" type="presParOf" srcId="{68CEEF58-DB4D-4912-9985-A57EE5E56C6F}" destId="{D13C2501-4CA6-4A49-A1B0-5F8B458DDBC2}" srcOrd="9" destOrd="0" presId="urn:microsoft.com/office/officeart/2008/layout/VerticalCurvedList"/>
    <dgm:cxn modelId="{9E7827BE-67E7-4073-A6D7-D99BBD708804}" type="presParOf" srcId="{68CEEF58-DB4D-4912-9985-A57EE5E56C6F}" destId="{832856DF-9C22-4878-9DBD-5ACCF49B1589}" srcOrd="10" destOrd="0" presId="urn:microsoft.com/office/officeart/2008/layout/VerticalCurvedList"/>
    <dgm:cxn modelId="{70131EB6-A000-4E02-8D8C-D536F4D6F041}" type="presParOf" srcId="{832856DF-9C22-4878-9DBD-5ACCF49B1589}" destId="{1F75B0E2-7CD4-4FC4-9802-834CB2D333EE}" srcOrd="0" destOrd="0" presId="urn:microsoft.com/office/officeart/2008/layout/VerticalCurvedList"/>
    <dgm:cxn modelId="{B5899056-E3CE-4CE1-A068-FF18B003641E}" type="presParOf" srcId="{68CEEF58-DB4D-4912-9985-A57EE5E56C6F}" destId="{346140EB-ECD8-493D-AADD-FE54335BD486}" srcOrd="11" destOrd="0" presId="urn:microsoft.com/office/officeart/2008/layout/VerticalCurvedList"/>
    <dgm:cxn modelId="{E7BDA397-E961-4A57-9AF8-2F7DD94A4669}" type="presParOf" srcId="{68CEEF58-DB4D-4912-9985-A57EE5E56C6F}" destId="{D53FF8B3-6631-47DB-8962-08DEC443AE2A}" srcOrd="12" destOrd="0" presId="urn:microsoft.com/office/officeart/2008/layout/VerticalCurvedList"/>
    <dgm:cxn modelId="{5618D551-EFBE-4CBB-8C50-E8B194751CCF}" type="presParOf" srcId="{D53FF8B3-6631-47DB-8962-08DEC443AE2A}" destId="{C10D5953-F167-4801-9336-F9943708983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02F5355-3E41-4CB1-8FE9-2D5401DB2C15}" type="doc">
      <dgm:prSet loTypeId="urn:microsoft.com/office/officeart/2005/8/layout/process2" loCatId="process" qsTypeId="urn:microsoft.com/office/officeart/2005/8/quickstyle/simple1" qsCatId="simple" csTypeId="urn:microsoft.com/office/officeart/2005/8/colors/accent1_2" csCatId="accent1" phldr="1"/>
      <dgm:spPr/>
    </dgm:pt>
    <dgm:pt modelId="{2A17CA60-1C04-43D7-91D3-1FC4DE84482E}">
      <dgm:prSet phldrT="[Texto]" custT="1"/>
      <dgm:spPr/>
      <dgm:t>
        <a:bodyPr/>
        <a:lstStyle/>
        <a:p>
          <a:r>
            <a:rPr lang="es-PE" sz="1800" dirty="0" err="1" smtClean="0">
              <a:latin typeface="Times New Roman" pitchFamily="18" charset="0"/>
              <a:cs typeface="Times New Roman" pitchFamily="18" charset="0"/>
            </a:rPr>
            <a:t>Upstream</a:t>
          </a:r>
          <a:endParaRPr lang="es-PE" sz="1800" dirty="0">
            <a:latin typeface="Times New Roman" pitchFamily="18" charset="0"/>
            <a:cs typeface="Times New Roman" pitchFamily="18" charset="0"/>
          </a:endParaRPr>
        </a:p>
      </dgm:t>
    </dgm:pt>
    <dgm:pt modelId="{F38AAEB6-903F-4ED9-B8D0-B2A638BD0C11}" type="parTrans" cxnId="{C035CC87-CA24-4F02-978A-9D60FF94F734}">
      <dgm:prSet/>
      <dgm:spPr/>
      <dgm:t>
        <a:bodyPr/>
        <a:lstStyle/>
        <a:p>
          <a:endParaRPr lang="es-PE"/>
        </a:p>
      </dgm:t>
    </dgm:pt>
    <dgm:pt modelId="{309879FE-00FA-4051-AF48-DE7CCCDFD401}" type="sibTrans" cxnId="{C035CC87-CA24-4F02-978A-9D60FF94F734}">
      <dgm:prSet/>
      <dgm:spPr/>
      <dgm:t>
        <a:bodyPr/>
        <a:lstStyle/>
        <a:p>
          <a:endParaRPr lang="es-PE"/>
        </a:p>
      </dgm:t>
    </dgm:pt>
    <dgm:pt modelId="{708FFE75-0982-443D-AADD-8345974D8AD0}">
      <dgm:prSet phldrT="[Texto]" custT="1"/>
      <dgm:spPr/>
      <dgm:t>
        <a:bodyPr/>
        <a:lstStyle/>
        <a:p>
          <a:r>
            <a:rPr lang="es-PE" sz="1800" dirty="0" err="1" smtClean="0">
              <a:latin typeface="Times New Roman" pitchFamily="18" charset="0"/>
              <a:cs typeface="Times New Roman" pitchFamily="18" charset="0"/>
            </a:rPr>
            <a:t>Downstream</a:t>
          </a:r>
          <a:r>
            <a:rPr lang="es-PE" sz="1800" dirty="0" smtClean="0">
              <a:latin typeface="Times New Roman" pitchFamily="18" charset="0"/>
              <a:cs typeface="Times New Roman" pitchFamily="18" charset="0"/>
            </a:rPr>
            <a:t> (refinación y comercialización)</a:t>
          </a:r>
          <a:endParaRPr lang="es-PE" sz="1800" dirty="0">
            <a:latin typeface="Times New Roman" pitchFamily="18" charset="0"/>
            <a:cs typeface="Times New Roman" pitchFamily="18" charset="0"/>
          </a:endParaRPr>
        </a:p>
      </dgm:t>
    </dgm:pt>
    <dgm:pt modelId="{E3A3FDEA-62D6-4959-AE9C-899A77AD0EB9}" type="parTrans" cxnId="{9D06F607-62D5-4314-89C9-6700B824832D}">
      <dgm:prSet/>
      <dgm:spPr/>
      <dgm:t>
        <a:bodyPr/>
        <a:lstStyle/>
        <a:p>
          <a:endParaRPr lang="es-PE"/>
        </a:p>
      </dgm:t>
    </dgm:pt>
    <dgm:pt modelId="{2CA9DB83-DFA1-4C47-97EF-5B7FCC369A61}" type="sibTrans" cxnId="{9D06F607-62D5-4314-89C9-6700B824832D}">
      <dgm:prSet/>
      <dgm:spPr/>
      <dgm:t>
        <a:bodyPr/>
        <a:lstStyle/>
        <a:p>
          <a:endParaRPr lang="es-PE"/>
        </a:p>
      </dgm:t>
    </dgm:pt>
    <dgm:pt modelId="{495DC9A3-0648-40E9-9F5F-7C5483500266}">
      <dgm:prSet phldrT="[Texto]" custT="1"/>
      <dgm:spPr/>
      <dgm:t>
        <a:bodyPr/>
        <a:lstStyle/>
        <a:p>
          <a:pPr algn="ctr"/>
          <a:r>
            <a:rPr lang="es-PE" sz="1800" dirty="0" smtClean="0">
              <a:latin typeface="Times New Roman" pitchFamily="18" charset="0"/>
              <a:cs typeface="Times New Roman" pitchFamily="18" charset="0"/>
            </a:rPr>
            <a:t>Petroquímica básica, intermedia y de especialidades</a:t>
          </a:r>
          <a:endParaRPr lang="es-PE" sz="1800" dirty="0">
            <a:latin typeface="Times New Roman" pitchFamily="18" charset="0"/>
            <a:cs typeface="Times New Roman" pitchFamily="18" charset="0"/>
          </a:endParaRPr>
        </a:p>
      </dgm:t>
    </dgm:pt>
    <dgm:pt modelId="{A30418A6-B3F6-49B6-B679-3EB991E2184D}" type="parTrans" cxnId="{62D07A80-D856-44F8-87C9-31F0DF185362}">
      <dgm:prSet/>
      <dgm:spPr/>
      <dgm:t>
        <a:bodyPr/>
        <a:lstStyle/>
        <a:p>
          <a:endParaRPr lang="es-PE"/>
        </a:p>
      </dgm:t>
    </dgm:pt>
    <dgm:pt modelId="{48360758-65DC-45C3-A2E2-6A0D26E172BE}" type="sibTrans" cxnId="{62D07A80-D856-44F8-87C9-31F0DF185362}">
      <dgm:prSet/>
      <dgm:spPr/>
      <dgm:t>
        <a:bodyPr/>
        <a:lstStyle/>
        <a:p>
          <a:endParaRPr lang="es-PE"/>
        </a:p>
      </dgm:t>
    </dgm:pt>
    <dgm:pt modelId="{DA69CE8D-F322-4B75-B271-CF64FF9BB87C}" type="pres">
      <dgm:prSet presAssocID="{202F5355-3E41-4CB1-8FE9-2D5401DB2C15}" presName="linearFlow" presStyleCnt="0">
        <dgm:presLayoutVars>
          <dgm:resizeHandles val="exact"/>
        </dgm:presLayoutVars>
      </dgm:prSet>
      <dgm:spPr/>
    </dgm:pt>
    <dgm:pt modelId="{44C3EFA5-EC2A-4FBC-91C4-1D48E9B825FC}" type="pres">
      <dgm:prSet presAssocID="{2A17CA60-1C04-43D7-91D3-1FC4DE84482E}" presName="node" presStyleLbl="node1" presStyleIdx="0" presStyleCnt="3">
        <dgm:presLayoutVars>
          <dgm:bulletEnabled val="1"/>
        </dgm:presLayoutVars>
      </dgm:prSet>
      <dgm:spPr/>
      <dgm:t>
        <a:bodyPr/>
        <a:lstStyle/>
        <a:p>
          <a:endParaRPr lang="es-PE"/>
        </a:p>
      </dgm:t>
    </dgm:pt>
    <dgm:pt modelId="{4BD0E1B8-1389-4125-BC30-B38859F26C70}" type="pres">
      <dgm:prSet presAssocID="{309879FE-00FA-4051-AF48-DE7CCCDFD401}" presName="sibTrans" presStyleLbl="sibTrans2D1" presStyleIdx="0" presStyleCnt="2"/>
      <dgm:spPr/>
      <dgm:t>
        <a:bodyPr/>
        <a:lstStyle/>
        <a:p>
          <a:endParaRPr lang="es-PE"/>
        </a:p>
      </dgm:t>
    </dgm:pt>
    <dgm:pt modelId="{EA3B843E-BFC9-4D9F-97B4-2200B09C455A}" type="pres">
      <dgm:prSet presAssocID="{309879FE-00FA-4051-AF48-DE7CCCDFD401}" presName="connectorText" presStyleLbl="sibTrans2D1" presStyleIdx="0" presStyleCnt="2"/>
      <dgm:spPr/>
      <dgm:t>
        <a:bodyPr/>
        <a:lstStyle/>
        <a:p>
          <a:endParaRPr lang="es-PE"/>
        </a:p>
      </dgm:t>
    </dgm:pt>
    <dgm:pt modelId="{DB74FB09-EED5-44BC-8475-56271FD4D0C3}" type="pres">
      <dgm:prSet presAssocID="{708FFE75-0982-443D-AADD-8345974D8AD0}" presName="node" presStyleLbl="node1" presStyleIdx="1" presStyleCnt="3">
        <dgm:presLayoutVars>
          <dgm:bulletEnabled val="1"/>
        </dgm:presLayoutVars>
      </dgm:prSet>
      <dgm:spPr/>
      <dgm:t>
        <a:bodyPr/>
        <a:lstStyle/>
        <a:p>
          <a:endParaRPr lang="es-PE"/>
        </a:p>
      </dgm:t>
    </dgm:pt>
    <dgm:pt modelId="{73C5A0ED-8B05-4E34-BB45-9090397E741B}" type="pres">
      <dgm:prSet presAssocID="{2CA9DB83-DFA1-4C47-97EF-5B7FCC369A61}" presName="sibTrans" presStyleLbl="sibTrans2D1" presStyleIdx="1" presStyleCnt="2"/>
      <dgm:spPr/>
      <dgm:t>
        <a:bodyPr/>
        <a:lstStyle/>
        <a:p>
          <a:endParaRPr lang="es-PE"/>
        </a:p>
      </dgm:t>
    </dgm:pt>
    <dgm:pt modelId="{32662E43-558F-4C48-AFB2-4C2D2B87CCA9}" type="pres">
      <dgm:prSet presAssocID="{2CA9DB83-DFA1-4C47-97EF-5B7FCC369A61}" presName="connectorText" presStyleLbl="sibTrans2D1" presStyleIdx="1" presStyleCnt="2"/>
      <dgm:spPr/>
      <dgm:t>
        <a:bodyPr/>
        <a:lstStyle/>
        <a:p>
          <a:endParaRPr lang="es-PE"/>
        </a:p>
      </dgm:t>
    </dgm:pt>
    <dgm:pt modelId="{28BCBBC2-E533-4DA6-B1CB-F2B04836B61E}" type="pres">
      <dgm:prSet presAssocID="{495DC9A3-0648-40E9-9F5F-7C5483500266}" presName="node" presStyleLbl="node1" presStyleIdx="2" presStyleCnt="3">
        <dgm:presLayoutVars>
          <dgm:bulletEnabled val="1"/>
        </dgm:presLayoutVars>
      </dgm:prSet>
      <dgm:spPr/>
      <dgm:t>
        <a:bodyPr/>
        <a:lstStyle/>
        <a:p>
          <a:endParaRPr lang="es-PE"/>
        </a:p>
      </dgm:t>
    </dgm:pt>
  </dgm:ptLst>
  <dgm:cxnLst>
    <dgm:cxn modelId="{9D06F607-62D5-4314-89C9-6700B824832D}" srcId="{202F5355-3E41-4CB1-8FE9-2D5401DB2C15}" destId="{708FFE75-0982-443D-AADD-8345974D8AD0}" srcOrd="1" destOrd="0" parTransId="{E3A3FDEA-62D6-4959-AE9C-899A77AD0EB9}" sibTransId="{2CA9DB83-DFA1-4C47-97EF-5B7FCC369A61}"/>
    <dgm:cxn modelId="{BFE0F002-1E40-4E55-8FFF-71D0111AAD41}" type="presOf" srcId="{309879FE-00FA-4051-AF48-DE7CCCDFD401}" destId="{EA3B843E-BFC9-4D9F-97B4-2200B09C455A}" srcOrd="1" destOrd="0" presId="urn:microsoft.com/office/officeart/2005/8/layout/process2"/>
    <dgm:cxn modelId="{77C0F072-D7B3-4F93-89C6-7307A9E8FF3C}" type="presOf" srcId="{2CA9DB83-DFA1-4C47-97EF-5B7FCC369A61}" destId="{73C5A0ED-8B05-4E34-BB45-9090397E741B}" srcOrd="0" destOrd="0" presId="urn:microsoft.com/office/officeart/2005/8/layout/process2"/>
    <dgm:cxn modelId="{604A3C58-7952-4B49-BACF-FE8F4EB98C26}" type="presOf" srcId="{495DC9A3-0648-40E9-9F5F-7C5483500266}" destId="{28BCBBC2-E533-4DA6-B1CB-F2B04836B61E}" srcOrd="0" destOrd="0" presId="urn:microsoft.com/office/officeart/2005/8/layout/process2"/>
    <dgm:cxn modelId="{62D07A80-D856-44F8-87C9-31F0DF185362}" srcId="{202F5355-3E41-4CB1-8FE9-2D5401DB2C15}" destId="{495DC9A3-0648-40E9-9F5F-7C5483500266}" srcOrd="2" destOrd="0" parTransId="{A30418A6-B3F6-49B6-B679-3EB991E2184D}" sibTransId="{48360758-65DC-45C3-A2E2-6A0D26E172BE}"/>
    <dgm:cxn modelId="{BD94735F-47F9-407A-8657-4DF4D8E70C7D}" type="presOf" srcId="{2A17CA60-1C04-43D7-91D3-1FC4DE84482E}" destId="{44C3EFA5-EC2A-4FBC-91C4-1D48E9B825FC}" srcOrd="0" destOrd="0" presId="urn:microsoft.com/office/officeart/2005/8/layout/process2"/>
    <dgm:cxn modelId="{F9A88BC9-EB86-4CCA-8B4C-8F28868CA69C}" type="presOf" srcId="{202F5355-3E41-4CB1-8FE9-2D5401DB2C15}" destId="{DA69CE8D-F322-4B75-B271-CF64FF9BB87C}" srcOrd="0" destOrd="0" presId="urn:microsoft.com/office/officeart/2005/8/layout/process2"/>
    <dgm:cxn modelId="{CAA6FCEC-8B1E-4401-99F1-83C8D929106E}" type="presOf" srcId="{309879FE-00FA-4051-AF48-DE7CCCDFD401}" destId="{4BD0E1B8-1389-4125-BC30-B38859F26C70}" srcOrd="0" destOrd="0" presId="urn:microsoft.com/office/officeart/2005/8/layout/process2"/>
    <dgm:cxn modelId="{A8BA89DD-A858-4458-A4E6-5BAF632C2E8D}" type="presOf" srcId="{2CA9DB83-DFA1-4C47-97EF-5B7FCC369A61}" destId="{32662E43-558F-4C48-AFB2-4C2D2B87CCA9}" srcOrd="1" destOrd="0" presId="urn:microsoft.com/office/officeart/2005/8/layout/process2"/>
    <dgm:cxn modelId="{4837BBA4-D7B4-4FFF-9B80-A5359E0EA2DE}" type="presOf" srcId="{708FFE75-0982-443D-AADD-8345974D8AD0}" destId="{DB74FB09-EED5-44BC-8475-56271FD4D0C3}" srcOrd="0" destOrd="0" presId="urn:microsoft.com/office/officeart/2005/8/layout/process2"/>
    <dgm:cxn modelId="{C035CC87-CA24-4F02-978A-9D60FF94F734}" srcId="{202F5355-3E41-4CB1-8FE9-2D5401DB2C15}" destId="{2A17CA60-1C04-43D7-91D3-1FC4DE84482E}" srcOrd="0" destOrd="0" parTransId="{F38AAEB6-903F-4ED9-B8D0-B2A638BD0C11}" sibTransId="{309879FE-00FA-4051-AF48-DE7CCCDFD401}"/>
    <dgm:cxn modelId="{445D0ED9-E0E0-46A1-8AB3-28A3C8BE8ACD}" type="presParOf" srcId="{DA69CE8D-F322-4B75-B271-CF64FF9BB87C}" destId="{44C3EFA5-EC2A-4FBC-91C4-1D48E9B825FC}" srcOrd="0" destOrd="0" presId="urn:microsoft.com/office/officeart/2005/8/layout/process2"/>
    <dgm:cxn modelId="{65E4DFE5-E974-45AF-AE02-B804CF5F5764}" type="presParOf" srcId="{DA69CE8D-F322-4B75-B271-CF64FF9BB87C}" destId="{4BD0E1B8-1389-4125-BC30-B38859F26C70}" srcOrd="1" destOrd="0" presId="urn:microsoft.com/office/officeart/2005/8/layout/process2"/>
    <dgm:cxn modelId="{2CFFFD5B-AC71-4F4E-A16D-035305EAF740}" type="presParOf" srcId="{4BD0E1B8-1389-4125-BC30-B38859F26C70}" destId="{EA3B843E-BFC9-4D9F-97B4-2200B09C455A}" srcOrd="0" destOrd="0" presId="urn:microsoft.com/office/officeart/2005/8/layout/process2"/>
    <dgm:cxn modelId="{488EBB78-F7BA-4086-8665-9DF985FBE350}" type="presParOf" srcId="{DA69CE8D-F322-4B75-B271-CF64FF9BB87C}" destId="{DB74FB09-EED5-44BC-8475-56271FD4D0C3}" srcOrd="2" destOrd="0" presId="urn:microsoft.com/office/officeart/2005/8/layout/process2"/>
    <dgm:cxn modelId="{20A0C87C-6FBD-4073-9A38-5C2C91EB6EC3}" type="presParOf" srcId="{DA69CE8D-F322-4B75-B271-CF64FF9BB87C}" destId="{73C5A0ED-8B05-4E34-BB45-9090397E741B}" srcOrd="3" destOrd="0" presId="urn:microsoft.com/office/officeart/2005/8/layout/process2"/>
    <dgm:cxn modelId="{752DFDF6-537B-45CA-8971-BA9955019F63}" type="presParOf" srcId="{73C5A0ED-8B05-4E34-BB45-9090397E741B}" destId="{32662E43-558F-4C48-AFB2-4C2D2B87CCA9}" srcOrd="0" destOrd="0" presId="urn:microsoft.com/office/officeart/2005/8/layout/process2"/>
    <dgm:cxn modelId="{8B1B52BE-376A-4325-A142-035EB01BE348}" type="presParOf" srcId="{DA69CE8D-F322-4B75-B271-CF64FF9BB87C}" destId="{28BCBBC2-E533-4DA6-B1CB-F2B04836B61E}"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02F5355-3E41-4CB1-8FE9-2D5401DB2C15}" type="doc">
      <dgm:prSet loTypeId="urn:microsoft.com/office/officeart/2005/8/layout/process2" loCatId="process" qsTypeId="urn:microsoft.com/office/officeart/2005/8/quickstyle/simple1" qsCatId="simple" csTypeId="urn:microsoft.com/office/officeart/2005/8/colors/accent1_2" csCatId="accent1" phldr="1"/>
      <dgm:spPr/>
    </dgm:pt>
    <dgm:pt modelId="{2A17CA60-1C04-43D7-91D3-1FC4DE84482E}">
      <dgm:prSet phldrT="[Texto]" custT="1"/>
      <dgm:spPr/>
      <dgm:t>
        <a:bodyPr/>
        <a:lstStyle/>
        <a:p>
          <a:r>
            <a:rPr lang="es-PE" sz="1800" dirty="0" smtClean="0">
              <a:latin typeface="Times New Roman" pitchFamily="18" charset="0"/>
              <a:cs typeface="Times New Roman" pitchFamily="18" charset="0"/>
            </a:rPr>
            <a:t>---</a:t>
          </a:r>
          <a:endParaRPr lang="es-PE" sz="1800" dirty="0">
            <a:latin typeface="Times New Roman" pitchFamily="18" charset="0"/>
            <a:cs typeface="Times New Roman" pitchFamily="18" charset="0"/>
          </a:endParaRPr>
        </a:p>
      </dgm:t>
    </dgm:pt>
    <dgm:pt modelId="{F38AAEB6-903F-4ED9-B8D0-B2A638BD0C11}" type="parTrans" cxnId="{C035CC87-CA24-4F02-978A-9D60FF94F734}">
      <dgm:prSet/>
      <dgm:spPr/>
      <dgm:t>
        <a:bodyPr/>
        <a:lstStyle/>
        <a:p>
          <a:endParaRPr lang="es-PE"/>
        </a:p>
      </dgm:t>
    </dgm:pt>
    <dgm:pt modelId="{309879FE-00FA-4051-AF48-DE7CCCDFD401}" type="sibTrans" cxnId="{C035CC87-CA24-4F02-978A-9D60FF94F734}">
      <dgm:prSet/>
      <dgm:spPr/>
      <dgm:t>
        <a:bodyPr/>
        <a:lstStyle/>
        <a:p>
          <a:endParaRPr lang="es-PE"/>
        </a:p>
      </dgm:t>
    </dgm:pt>
    <dgm:pt modelId="{708FFE75-0982-443D-AADD-8345974D8AD0}">
      <dgm:prSet phldrT="[Texto]" custT="1"/>
      <dgm:spPr/>
      <dgm:t>
        <a:bodyPr/>
        <a:lstStyle/>
        <a:p>
          <a:r>
            <a:rPr lang="es-PE" sz="1800" dirty="0" err="1" smtClean="0">
              <a:latin typeface="Times New Roman" pitchFamily="18" charset="0"/>
              <a:cs typeface="Times New Roman" pitchFamily="18" charset="0"/>
            </a:rPr>
            <a:t>Downstream</a:t>
          </a:r>
          <a:r>
            <a:rPr lang="es-PE" sz="1800" dirty="0" smtClean="0">
              <a:latin typeface="Times New Roman" pitchFamily="18" charset="0"/>
              <a:cs typeface="Times New Roman" pitchFamily="18" charset="0"/>
            </a:rPr>
            <a:t> </a:t>
          </a:r>
          <a:endParaRPr lang="es-PE" sz="1800" dirty="0">
            <a:latin typeface="Times New Roman" pitchFamily="18" charset="0"/>
            <a:cs typeface="Times New Roman" pitchFamily="18" charset="0"/>
          </a:endParaRPr>
        </a:p>
      </dgm:t>
    </dgm:pt>
    <dgm:pt modelId="{E3A3FDEA-62D6-4959-AE9C-899A77AD0EB9}" type="parTrans" cxnId="{9D06F607-62D5-4314-89C9-6700B824832D}">
      <dgm:prSet/>
      <dgm:spPr/>
      <dgm:t>
        <a:bodyPr/>
        <a:lstStyle/>
        <a:p>
          <a:endParaRPr lang="es-PE"/>
        </a:p>
      </dgm:t>
    </dgm:pt>
    <dgm:pt modelId="{2CA9DB83-DFA1-4C47-97EF-5B7FCC369A61}" type="sibTrans" cxnId="{9D06F607-62D5-4314-89C9-6700B824832D}">
      <dgm:prSet/>
      <dgm:spPr/>
      <dgm:t>
        <a:bodyPr/>
        <a:lstStyle/>
        <a:p>
          <a:endParaRPr lang="es-PE"/>
        </a:p>
      </dgm:t>
    </dgm:pt>
    <dgm:pt modelId="{495DC9A3-0648-40E9-9F5F-7C5483500266}">
      <dgm:prSet phldrT="[Texto]" custT="1"/>
      <dgm:spPr/>
      <dgm:t>
        <a:bodyPr/>
        <a:lstStyle/>
        <a:p>
          <a:r>
            <a:rPr lang="es-PE" sz="1800" dirty="0" smtClean="0">
              <a:latin typeface="Times New Roman" pitchFamily="18" charset="0"/>
              <a:cs typeface="Times New Roman" pitchFamily="18" charset="0"/>
            </a:rPr>
            <a:t>---</a:t>
          </a:r>
          <a:endParaRPr lang="es-PE" sz="1800" dirty="0">
            <a:latin typeface="Times New Roman" pitchFamily="18" charset="0"/>
            <a:cs typeface="Times New Roman" pitchFamily="18" charset="0"/>
          </a:endParaRPr>
        </a:p>
      </dgm:t>
    </dgm:pt>
    <dgm:pt modelId="{A30418A6-B3F6-49B6-B679-3EB991E2184D}" type="parTrans" cxnId="{62D07A80-D856-44F8-87C9-31F0DF185362}">
      <dgm:prSet/>
      <dgm:spPr/>
      <dgm:t>
        <a:bodyPr/>
        <a:lstStyle/>
        <a:p>
          <a:endParaRPr lang="es-PE"/>
        </a:p>
      </dgm:t>
    </dgm:pt>
    <dgm:pt modelId="{48360758-65DC-45C3-A2E2-6A0D26E172BE}" type="sibTrans" cxnId="{62D07A80-D856-44F8-87C9-31F0DF185362}">
      <dgm:prSet/>
      <dgm:spPr/>
      <dgm:t>
        <a:bodyPr/>
        <a:lstStyle/>
        <a:p>
          <a:endParaRPr lang="es-PE"/>
        </a:p>
      </dgm:t>
    </dgm:pt>
    <dgm:pt modelId="{DA69CE8D-F322-4B75-B271-CF64FF9BB87C}" type="pres">
      <dgm:prSet presAssocID="{202F5355-3E41-4CB1-8FE9-2D5401DB2C15}" presName="linearFlow" presStyleCnt="0">
        <dgm:presLayoutVars>
          <dgm:resizeHandles val="exact"/>
        </dgm:presLayoutVars>
      </dgm:prSet>
      <dgm:spPr/>
    </dgm:pt>
    <dgm:pt modelId="{44C3EFA5-EC2A-4FBC-91C4-1D48E9B825FC}" type="pres">
      <dgm:prSet presAssocID="{2A17CA60-1C04-43D7-91D3-1FC4DE84482E}" presName="node" presStyleLbl="node1" presStyleIdx="0" presStyleCnt="3">
        <dgm:presLayoutVars>
          <dgm:bulletEnabled val="1"/>
        </dgm:presLayoutVars>
      </dgm:prSet>
      <dgm:spPr/>
      <dgm:t>
        <a:bodyPr/>
        <a:lstStyle/>
        <a:p>
          <a:endParaRPr lang="es-PE"/>
        </a:p>
      </dgm:t>
    </dgm:pt>
    <dgm:pt modelId="{4BD0E1B8-1389-4125-BC30-B38859F26C70}" type="pres">
      <dgm:prSet presAssocID="{309879FE-00FA-4051-AF48-DE7CCCDFD401}" presName="sibTrans" presStyleLbl="sibTrans2D1" presStyleIdx="0" presStyleCnt="2"/>
      <dgm:spPr/>
      <dgm:t>
        <a:bodyPr/>
        <a:lstStyle/>
        <a:p>
          <a:endParaRPr lang="es-PE"/>
        </a:p>
      </dgm:t>
    </dgm:pt>
    <dgm:pt modelId="{EA3B843E-BFC9-4D9F-97B4-2200B09C455A}" type="pres">
      <dgm:prSet presAssocID="{309879FE-00FA-4051-AF48-DE7CCCDFD401}" presName="connectorText" presStyleLbl="sibTrans2D1" presStyleIdx="0" presStyleCnt="2"/>
      <dgm:spPr/>
      <dgm:t>
        <a:bodyPr/>
        <a:lstStyle/>
        <a:p>
          <a:endParaRPr lang="es-PE"/>
        </a:p>
      </dgm:t>
    </dgm:pt>
    <dgm:pt modelId="{DB74FB09-EED5-44BC-8475-56271FD4D0C3}" type="pres">
      <dgm:prSet presAssocID="{708FFE75-0982-443D-AADD-8345974D8AD0}" presName="node" presStyleLbl="node1" presStyleIdx="1" presStyleCnt="3">
        <dgm:presLayoutVars>
          <dgm:bulletEnabled val="1"/>
        </dgm:presLayoutVars>
      </dgm:prSet>
      <dgm:spPr/>
      <dgm:t>
        <a:bodyPr/>
        <a:lstStyle/>
        <a:p>
          <a:endParaRPr lang="es-PE"/>
        </a:p>
      </dgm:t>
    </dgm:pt>
    <dgm:pt modelId="{73C5A0ED-8B05-4E34-BB45-9090397E741B}" type="pres">
      <dgm:prSet presAssocID="{2CA9DB83-DFA1-4C47-97EF-5B7FCC369A61}" presName="sibTrans" presStyleLbl="sibTrans2D1" presStyleIdx="1" presStyleCnt="2"/>
      <dgm:spPr/>
      <dgm:t>
        <a:bodyPr/>
        <a:lstStyle/>
        <a:p>
          <a:endParaRPr lang="es-PE"/>
        </a:p>
      </dgm:t>
    </dgm:pt>
    <dgm:pt modelId="{32662E43-558F-4C48-AFB2-4C2D2B87CCA9}" type="pres">
      <dgm:prSet presAssocID="{2CA9DB83-DFA1-4C47-97EF-5B7FCC369A61}" presName="connectorText" presStyleLbl="sibTrans2D1" presStyleIdx="1" presStyleCnt="2"/>
      <dgm:spPr/>
      <dgm:t>
        <a:bodyPr/>
        <a:lstStyle/>
        <a:p>
          <a:endParaRPr lang="es-PE"/>
        </a:p>
      </dgm:t>
    </dgm:pt>
    <dgm:pt modelId="{28BCBBC2-E533-4DA6-B1CB-F2B04836B61E}" type="pres">
      <dgm:prSet presAssocID="{495DC9A3-0648-40E9-9F5F-7C5483500266}" presName="node" presStyleLbl="node1" presStyleIdx="2" presStyleCnt="3">
        <dgm:presLayoutVars>
          <dgm:bulletEnabled val="1"/>
        </dgm:presLayoutVars>
      </dgm:prSet>
      <dgm:spPr/>
      <dgm:t>
        <a:bodyPr/>
        <a:lstStyle/>
        <a:p>
          <a:endParaRPr lang="es-PE"/>
        </a:p>
      </dgm:t>
    </dgm:pt>
  </dgm:ptLst>
  <dgm:cxnLst>
    <dgm:cxn modelId="{9D06F607-62D5-4314-89C9-6700B824832D}" srcId="{202F5355-3E41-4CB1-8FE9-2D5401DB2C15}" destId="{708FFE75-0982-443D-AADD-8345974D8AD0}" srcOrd="1" destOrd="0" parTransId="{E3A3FDEA-62D6-4959-AE9C-899A77AD0EB9}" sibTransId="{2CA9DB83-DFA1-4C47-97EF-5B7FCC369A61}"/>
    <dgm:cxn modelId="{08A00A8B-A0F8-4BE8-9ED2-384656A8AF48}" type="presOf" srcId="{2CA9DB83-DFA1-4C47-97EF-5B7FCC369A61}" destId="{73C5A0ED-8B05-4E34-BB45-9090397E741B}" srcOrd="0" destOrd="0" presId="urn:microsoft.com/office/officeart/2005/8/layout/process2"/>
    <dgm:cxn modelId="{CBFF731F-BBD3-454A-9D40-4255D8D4859E}" type="presOf" srcId="{309879FE-00FA-4051-AF48-DE7CCCDFD401}" destId="{EA3B843E-BFC9-4D9F-97B4-2200B09C455A}" srcOrd="1" destOrd="0" presId="urn:microsoft.com/office/officeart/2005/8/layout/process2"/>
    <dgm:cxn modelId="{78109606-715D-4950-8DB9-B64AA261B73E}" type="presOf" srcId="{2A17CA60-1C04-43D7-91D3-1FC4DE84482E}" destId="{44C3EFA5-EC2A-4FBC-91C4-1D48E9B825FC}" srcOrd="0" destOrd="0" presId="urn:microsoft.com/office/officeart/2005/8/layout/process2"/>
    <dgm:cxn modelId="{A2794AF5-FF45-466E-B1D1-77E908F47A98}" type="presOf" srcId="{495DC9A3-0648-40E9-9F5F-7C5483500266}" destId="{28BCBBC2-E533-4DA6-B1CB-F2B04836B61E}" srcOrd="0" destOrd="0" presId="urn:microsoft.com/office/officeart/2005/8/layout/process2"/>
    <dgm:cxn modelId="{62D07A80-D856-44F8-87C9-31F0DF185362}" srcId="{202F5355-3E41-4CB1-8FE9-2D5401DB2C15}" destId="{495DC9A3-0648-40E9-9F5F-7C5483500266}" srcOrd="2" destOrd="0" parTransId="{A30418A6-B3F6-49B6-B679-3EB991E2184D}" sibTransId="{48360758-65DC-45C3-A2E2-6A0D26E172BE}"/>
    <dgm:cxn modelId="{6F13B3A4-8890-4E42-ABA0-6BEDAE591E80}" type="presOf" srcId="{708FFE75-0982-443D-AADD-8345974D8AD0}" destId="{DB74FB09-EED5-44BC-8475-56271FD4D0C3}" srcOrd="0" destOrd="0" presId="urn:microsoft.com/office/officeart/2005/8/layout/process2"/>
    <dgm:cxn modelId="{94B6573A-A3DC-4A5E-8726-16E3CB903543}" type="presOf" srcId="{2CA9DB83-DFA1-4C47-97EF-5B7FCC369A61}" destId="{32662E43-558F-4C48-AFB2-4C2D2B87CCA9}" srcOrd="1" destOrd="0" presId="urn:microsoft.com/office/officeart/2005/8/layout/process2"/>
    <dgm:cxn modelId="{C035CC87-CA24-4F02-978A-9D60FF94F734}" srcId="{202F5355-3E41-4CB1-8FE9-2D5401DB2C15}" destId="{2A17CA60-1C04-43D7-91D3-1FC4DE84482E}" srcOrd="0" destOrd="0" parTransId="{F38AAEB6-903F-4ED9-B8D0-B2A638BD0C11}" sibTransId="{309879FE-00FA-4051-AF48-DE7CCCDFD401}"/>
    <dgm:cxn modelId="{15CF59C9-4A89-4023-A0AE-C07D965EF4C8}" type="presOf" srcId="{309879FE-00FA-4051-AF48-DE7CCCDFD401}" destId="{4BD0E1B8-1389-4125-BC30-B38859F26C70}" srcOrd="0" destOrd="0" presId="urn:microsoft.com/office/officeart/2005/8/layout/process2"/>
    <dgm:cxn modelId="{95839FFD-7A8D-4386-948F-F2F4042BB061}" type="presOf" srcId="{202F5355-3E41-4CB1-8FE9-2D5401DB2C15}" destId="{DA69CE8D-F322-4B75-B271-CF64FF9BB87C}" srcOrd="0" destOrd="0" presId="urn:microsoft.com/office/officeart/2005/8/layout/process2"/>
    <dgm:cxn modelId="{2614997D-8483-4573-A2D0-78F648D14A82}" type="presParOf" srcId="{DA69CE8D-F322-4B75-B271-CF64FF9BB87C}" destId="{44C3EFA5-EC2A-4FBC-91C4-1D48E9B825FC}" srcOrd="0" destOrd="0" presId="urn:microsoft.com/office/officeart/2005/8/layout/process2"/>
    <dgm:cxn modelId="{67581855-891E-4595-9EB3-3C4C1E172B07}" type="presParOf" srcId="{DA69CE8D-F322-4B75-B271-CF64FF9BB87C}" destId="{4BD0E1B8-1389-4125-BC30-B38859F26C70}" srcOrd="1" destOrd="0" presId="urn:microsoft.com/office/officeart/2005/8/layout/process2"/>
    <dgm:cxn modelId="{C15590BD-8025-4578-B51C-E6B047239198}" type="presParOf" srcId="{4BD0E1B8-1389-4125-BC30-B38859F26C70}" destId="{EA3B843E-BFC9-4D9F-97B4-2200B09C455A}" srcOrd="0" destOrd="0" presId="urn:microsoft.com/office/officeart/2005/8/layout/process2"/>
    <dgm:cxn modelId="{413DFBFC-6F88-4607-A9D0-F849E93F08C9}" type="presParOf" srcId="{DA69CE8D-F322-4B75-B271-CF64FF9BB87C}" destId="{DB74FB09-EED5-44BC-8475-56271FD4D0C3}" srcOrd="2" destOrd="0" presId="urn:microsoft.com/office/officeart/2005/8/layout/process2"/>
    <dgm:cxn modelId="{34E201C8-E778-47EF-BE38-C872B69164B6}" type="presParOf" srcId="{DA69CE8D-F322-4B75-B271-CF64FF9BB87C}" destId="{73C5A0ED-8B05-4E34-BB45-9090397E741B}" srcOrd="3" destOrd="0" presId="urn:microsoft.com/office/officeart/2005/8/layout/process2"/>
    <dgm:cxn modelId="{B480C54F-A8BD-4251-851C-DA58FB9225D4}" type="presParOf" srcId="{73C5A0ED-8B05-4E34-BB45-9090397E741B}" destId="{32662E43-558F-4C48-AFB2-4C2D2B87CCA9}" srcOrd="0" destOrd="0" presId="urn:microsoft.com/office/officeart/2005/8/layout/process2"/>
    <dgm:cxn modelId="{D253F33B-BF75-4F89-B1ED-A79993B725C3}" type="presParOf" srcId="{DA69CE8D-F322-4B75-B271-CF64FF9BB87C}" destId="{28BCBBC2-E533-4DA6-B1CB-F2B04836B61E}" srcOrd="4"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577167-BB7A-40D4-82F8-1934834C51D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PE"/>
        </a:p>
      </dgm:t>
    </dgm:pt>
    <dgm:pt modelId="{81692246-62F4-490B-8A8B-195AD275E992}">
      <dgm:prSet phldrT="[Texto]" custT="1"/>
      <dgm:spPr/>
      <dgm:t>
        <a:bodyPr/>
        <a:lstStyle/>
        <a:p>
          <a:r>
            <a:rPr lang="es-PE" sz="3200" dirty="0" smtClean="0">
              <a:latin typeface="Times New Roman" pitchFamily="18" charset="0"/>
              <a:cs typeface="Times New Roman" pitchFamily="18" charset="0"/>
            </a:rPr>
            <a:t>Principales errores estratégicos (5)</a:t>
          </a:r>
          <a:endParaRPr lang="es-PE" sz="3200" dirty="0">
            <a:latin typeface="Times New Roman" pitchFamily="18" charset="0"/>
            <a:cs typeface="Times New Roman" pitchFamily="18" charset="0"/>
          </a:endParaRPr>
        </a:p>
      </dgm:t>
    </dgm:pt>
    <dgm:pt modelId="{BEC63799-162C-42C3-A02C-13D02C3219F9}" type="parTrans" cxnId="{C8A08F15-B727-400B-B8BA-D1455DA0955D}">
      <dgm:prSet/>
      <dgm:spPr/>
      <dgm:t>
        <a:bodyPr/>
        <a:lstStyle/>
        <a:p>
          <a:endParaRPr lang="es-PE"/>
        </a:p>
      </dgm:t>
    </dgm:pt>
    <dgm:pt modelId="{428A425E-7C0D-4351-BA26-C6955756852F}" type="sibTrans" cxnId="{C8A08F15-B727-400B-B8BA-D1455DA0955D}">
      <dgm:prSet/>
      <dgm:spPr/>
      <dgm:t>
        <a:bodyPr/>
        <a:lstStyle/>
        <a:p>
          <a:endParaRPr lang="es-PE"/>
        </a:p>
      </dgm:t>
    </dgm:pt>
    <dgm:pt modelId="{3DE08D36-2021-44E5-A071-AFC750DFF0BC}">
      <dgm:prSet phldrT="[Texto]" custT="1"/>
      <dgm:spPr/>
      <dgm:t>
        <a:bodyPr/>
        <a:lstStyle/>
        <a:p>
          <a:r>
            <a:rPr lang="es-PE" sz="3200" dirty="0" smtClean="0">
              <a:latin typeface="Times New Roman" pitchFamily="18" charset="0"/>
              <a:cs typeface="Times New Roman" pitchFamily="18" charset="0"/>
            </a:rPr>
            <a:t>10 mentiras sobre PETROPERÚ</a:t>
          </a:r>
          <a:endParaRPr lang="es-PE" sz="3200" dirty="0">
            <a:latin typeface="Times New Roman" pitchFamily="18" charset="0"/>
            <a:cs typeface="Times New Roman" pitchFamily="18" charset="0"/>
          </a:endParaRPr>
        </a:p>
      </dgm:t>
    </dgm:pt>
    <dgm:pt modelId="{CFEDB41D-AD84-47B4-AFE2-A2B18AF9F9BD}" type="parTrans" cxnId="{6DEC5E2E-FA90-498A-94AE-81D7BA3DA67A}">
      <dgm:prSet/>
      <dgm:spPr/>
      <dgm:t>
        <a:bodyPr/>
        <a:lstStyle/>
        <a:p>
          <a:endParaRPr lang="es-PE"/>
        </a:p>
      </dgm:t>
    </dgm:pt>
    <dgm:pt modelId="{0BD0A7A4-A809-4FF0-BC43-CF92EF6315E8}" type="sibTrans" cxnId="{6DEC5E2E-FA90-498A-94AE-81D7BA3DA67A}">
      <dgm:prSet/>
      <dgm:spPr/>
      <dgm:t>
        <a:bodyPr/>
        <a:lstStyle/>
        <a:p>
          <a:endParaRPr lang="es-PE"/>
        </a:p>
      </dgm:t>
    </dgm:pt>
    <dgm:pt modelId="{FE413394-85FA-4C66-9E1A-0D1D03364541}">
      <dgm:prSet phldrT="[Texto]" custT="1"/>
      <dgm:spPr/>
      <dgm:t>
        <a:bodyPr/>
        <a:lstStyle/>
        <a:p>
          <a:r>
            <a:rPr lang="es-PE" sz="3200" dirty="0" smtClean="0">
              <a:latin typeface="Times New Roman" pitchFamily="18" charset="0"/>
              <a:cs typeface="Times New Roman" pitchFamily="18" charset="0"/>
            </a:rPr>
            <a:t>Algunas propuestas preliminares sobre PETROPERÚ</a:t>
          </a:r>
          <a:endParaRPr lang="es-PE" sz="3200" dirty="0">
            <a:latin typeface="Times New Roman" pitchFamily="18" charset="0"/>
            <a:cs typeface="Times New Roman" pitchFamily="18" charset="0"/>
          </a:endParaRPr>
        </a:p>
      </dgm:t>
    </dgm:pt>
    <dgm:pt modelId="{DAF985A3-8CF5-489F-8EB8-911809AC3BE8}" type="parTrans" cxnId="{D88A6FB1-9E00-4676-BD1A-09367A2E5450}">
      <dgm:prSet/>
      <dgm:spPr/>
      <dgm:t>
        <a:bodyPr/>
        <a:lstStyle/>
        <a:p>
          <a:endParaRPr lang="es-PE"/>
        </a:p>
      </dgm:t>
    </dgm:pt>
    <dgm:pt modelId="{F2EF57D9-1805-4172-A61D-70AD0EF5449A}" type="sibTrans" cxnId="{D88A6FB1-9E00-4676-BD1A-09367A2E5450}">
      <dgm:prSet/>
      <dgm:spPr/>
      <dgm:t>
        <a:bodyPr/>
        <a:lstStyle/>
        <a:p>
          <a:endParaRPr lang="es-PE"/>
        </a:p>
      </dgm:t>
    </dgm:pt>
    <dgm:pt modelId="{3CDB2A14-EBFF-436A-B48E-6C8AF7792570}">
      <dgm:prSet phldrT="[Texto]" custT="1"/>
      <dgm:spPr/>
      <dgm:t>
        <a:bodyPr/>
        <a:lstStyle/>
        <a:p>
          <a:r>
            <a:rPr lang="es-PE" sz="3200" dirty="0" smtClean="0">
              <a:latin typeface="Times New Roman" pitchFamily="18" charset="0"/>
              <a:cs typeface="Times New Roman" pitchFamily="18" charset="0"/>
            </a:rPr>
            <a:t>Impactos negativos de la Ley 30130</a:t>
          </a:r>
          <a:endParaRPr lang="es-PE" sz="3200" dirty="0">
            <a:latin typeface="Times New Roman" pitchFamily="18" charset="0"/>
            <a:cs typeface="Times New Roman" pitchFamily="18" charset="0"/>
          </a:endParaRPr>
        </a:p>
      </dgm:t>
    </dgm:pt>
    <dgm:pt modelId="{268D1052-FC73-4AD4-A607-0587EA77D3FA}" type="parTrans" cxnId="{939C3161-36EC-4703-A11C-6D93155CC318}">
      <dgm:prSet/>
      <dgm:spPr/>
      <dgm:t>
        <a:bodyPr/>
        <a:lstStyle/>
        <a:p>
          <a:endParaRPr lang="es-PE"/>
        </a:p>
      </dgm:t>
    </dgm:pt>
    <dgm:pt modelId="{1E77775F-8285-4FA2-A273-74E09D1FBE4C}" type="sibTrans" cxnId="{939C3161-36EC-4703-A11C-6D93155CC318}">
      <dgm:prSet/>
      <dgm:spPr/>
      <dgm:t>
        <a:bodyPr/>
        <a:lstStyle/>
        <a:p>
          <a:endParaRPr lang="es-PE"/>
        </a:p>
      </dgm:t>
    </dgm:pt>
    <dgm:pt modelId="{3A1ACA52-3C5F-4EB9-8C99-7F789C9E2D5B}">
      <dgm:prSet phldrT="[Texto]" custT="1"/>
      <dgm:spPr/>
      <dgm:t>
        <a:bodyPr/>
        <a:lstStyle/>
        <a:p>
          <a:r>
            <a:rPr lang="es-PE" sz="3200" dirty="0" smtClean="0">
              <a:latin typeface="Times New Roman" pitchFamily="18" charset="0"/>
              <a:cs typeface="Times New Roman" pitchFamily="18" charset="0"/>
            </a:rPr>
            <a:t>Anexos</a:t>
          </a:r>
          <a:endParaRPr lang="es-PE" sz="3200" dirty="0">
            <a:latin typeface="Times New Roman" pitchFamily="18" charset="0"/>
            <a:cs typeface="Times New Roman" pitchFamily="18" charset="0"/>
          </a:endParaRPr>
        </a:p>
      </dgm:t>
    </dgm:pt>
    <dgm:pt modelId="{AA390E9E-01FE-485E-AD00-5EC941263923}" type="parTrans" cxnId="{D66E78E5-5D36-4E5D-BA2A-19192E6AB220}">
      <dgm:prSet/>
      <dgm:spPr/>
      <dgm:t>
        <a:bodyPr/>
        <a:lstStyle/>
        <a:p>
          <a:endParaRPr lang="es-PE"/>
        </a:p>
      </dgm:t>
    </dgm:pt>
    <dgm:pt modelId="{78F735EA-C7A4-4254-BD2E-48CCE52004A9}" type="sibTrans" cxnId="{D66E78E5-5D36-4E5D-BA2A-19192E6AB220}">
      <dgm:prSet/>
      <dgm:spPr/>
      <dgm:t>
        <a:bodyPr/>
        <a:lstStyle/>
        <a:p>
          <a:endParaRPr lang="es-PE"/>
        </a:p>
      </dgm:t>
    </dgm:pt>
    <dgm:pt modelId="{1318BC50-DDD0-4DF8-814B-36DDB727744B}" type="pres">
      <dgm:prSet presAssocID="{4E577167-BB7A-40D4-82F8-1934834C51DA}" presName="Name0" presStyleCnt="0">
        <dgm:presLayoutVars>
          <dgm:chMax val="7"/>
          <dgm:chPref val="7"/>
          <dgm:dir/>
        </dgm:presLayoutVars>
      </dgm:prSet>
      <dgm:spPr/>
      <dgm:t>
        <a:bodyPr/>
        <a:lstStyle/>
        <a:p>
          <a:endParaRPr lang="es-ES"/>
        </a:p>
      </dgm:t>
    </dgm:pt>
    <dgm:pt modelId="{12E1FB13-1ADF-4771-A46E-7B4A3ECDEC7B}" type="pres">
      <dgm:prSet presAssocID="{4E577167-BB7A-40D4-82F8-1934834C51DA}" presName="Name1" presStyleCnt="0"/>
      <dgm:spPr/>
    </dgm:pt>
    <dgm:pt modelId="{DE926CC0-1B68-4E47-8648-721924A957E9}" type="pres">
      <dgm:prSet presAssocID="{4E577167-BB7A-40D4-82F8-1934834C51DA}" presName="cycle" presStyleCnt="0"/>
      <dgm:spPr/>
    </dgm:pt>
    <dgm:pt modelId="{B1DB718C-3394-4BC4-9700-9F070E906006}" type="pres">
      <dgm:prSet presAssocID="{4E577167-BB7A-40D4-82F8-1934834C51DA}" presName="srcNode" presStyleLbl="node1" presStyleIdx="0" presStyleCnt="5"/>
      <dgm:spPr/>
    </dgm:pt>
    <dgm:pt modelId="{6F1239B2-4966-4570-90EC-DE0865277937}" type="pres">
      <dgm:prSet presAssocID="{4E577167-BB7A-40D4-82F8-1934834C51DA}" presName="conn" presStyleLbl="parChTrans1D2" presStyleIdx="0" presStyleCnt="1"/>
      <dgm:spPr/>
      <dgm:t>
        <a:bodyPr/>
        <a:lstStyle/>
        <a:p>
          <a:endParaRPr lang="es-ES"/>
        </a:p>
      </dgm:t>
    </dgm:pt>
    <dgm:pt modelId="{04F7A0BD-F8E3-4BD2-B260-14BCA43CDDF4}" type="pres">
      <dgm:prSet presAssocID="{4E577167-BB7A-40D4-82F8-1934834C51DA}" presName="extraNode" presStyleLbl="node1" presStyleIdx="0" presStyleCnt="5"/>
      <dgm:spPr/>
    </dgm:pt>
    <dgm:pt modelId="{DFCA560A-C4CF-437E-B272-16C776410C60}" type="pres">
      <dgm:prSet presAssocID="{4E577167-BB7A-40D4-82F8-1934834C51DA}" presName="dstNode" presStyleLbl="node1" presStyleIdx="0" presStyleCnt="5"/>
      <dgm:spPr/>
    </dgm:pt>
    <dgm:pt modelId="{10F484A1-2D33-49BB-BBF6-6057B8E962A5}" type="pres">
      <dgm:prSet presAssocID="{81692246-62F4-490B-8A8B-195AD275E992}" presName="text_1" presStyleLbl="node1" presStyleIdx="0" presStyleCnt="5">
        <dgm:presLayoutVars>
          <dgm:bulletEnabled val="1"/>
        </dgm:presLayoutVars>
      </dgm:prSet>
      <dgm:spPr/>
      <dgm:t>
        <a:bodyPr/>
        <a:lstStyle/>
        <a:p>
          <a:endParaRPr lang="es-PE"/>
        </a:p>
      </dgm:t>
    </dgm:pt>
    <dgm:pt modelId="{33DAD3EA-7B70-4E4A-9ACF-DBF7A2713828}" type="pres">
      <dgm:prSet presAssocID="{81692246-62F4-490B-8A8B-195AD275E992}" presName="accent_1" presStyleCnt="0"/>
      <dgm:spPr/>
    </dgm:pt>
    <dgm:pt modelId="{BD2C8A7F-6293-44FF-AEB5-5C557B73CE4F}" type="pres">
      <dgm:prSet presAssocID="{81692246-62F4-490B-8A8B-195AD275E992}" presName="accentRepeatNode" presStyleLbl="solidFgAcc1" presStyleIdx="0" presStyleCnt="5"/>
      <dgm:spPr/>
    </dgm:pt>
    <dgm:pt modelId="{9652BE5A-496F-433D-8D2E-42127C86C1F2}" type="pres">
      <dgm:prSet presAssocID="{3DE08D36-2021-44E5-A071-AFC750DFF0BC}" presName="text_2" presStyleLbl="node1" presStyleIdx="1" presStyleCnt="5">
        <dgm:presLayoutVars>
          <dgm:bulletEnabled val="1"/>
        </dgm:presLayoutVars>
      </dgm:prSet>
      <dgm:spPr/>
      <dgm:t>
        <a:bodyPr/>
        <a:lstStyle/>
        <a:p>
          <a:endParaRPr lang="es-PE"/>
        </a:p>
      </dgm:t>
    </dgm:pt>
    <dgm:pt modelId="{867C522C-4A8F-4DB3-8EA1-CC1CB3D610C7}" type="pres">
      <dgm:prSet presAssocID="{3DE08D36-2021-44E5-A071-AFC750DFF0BC}" presName="accent_2" presStyleCnt="0"/>
      <dgm:spPr/>
    </dgm:pt>
    <dgm:pt modelId="{FA47B1DF-BB70-4525-83F1-0AEF09D9E1F5}" type="pres">
      <dgm:prSet presAssocID="{3DE08D36-2021-44E5-A071-AFC750DFF0BC}" presName="accentRepeatNode" presStyleLbl="solidFgAcc1" presStyleIdx="1" presStyleCnt="5"/>
      <dgm:spPr/>
    </dgm:pt>
    <dgm:pt modelId="{DA9E21CF-A0DA-40A8-8916-4A02B227A3ED}" type="pres">
      <dgm:prSet presAssocID="{3CDB2A14-EBFF-436A-B48E-6C8AF7792570}" presName="text_3" presStyleLbl="node1" presStyleIdx="2" presStyleCnt="5">
        <dgm:presLayoutVars>
          <dgm:bulletEnabled val="1"/>
        </dgm:presLayoutVars>
      </dgm:prSet>
      <dgm:spPr/>
      <dgm:t>
        <a:bodyPr/>
        <a:lstStyle/>
        <a:p>
          <a:endParaRPr lang="es-PE"/>
        </a:p>
      </dgm:t>
    </dgm:pt>
    <dgm:pt modelId="{DCFFE677-6627-44D3-9965-4935A410BF16}" type="pres">
      <dgm:prSet presAssocID="{3CDB2A14-EBFF-436A-B48E-6C8AF7792570}" presName="accent_3" presStyleCnt="0"/>
      <dgm:spPr/>
    </dgm:pt>
    <dgm:pt modelId="{DBEE719C-AAE1-4A4E-B959-7E0A4259FECB}" type="pres">
      <dgm:prSet presAssocID="{3CDB2A14-EBFF-436A-B48E-6C8AF7792570}" presName="accentRepeatNode" presStyleLbl="solidFgAcc1" presStyleIdx="2" presStyleCnt="5"/>
      <dgm:spPr/>
    </dgm:pt>
    <dgm:pt modelId="{878AB80A-1BD8-4989-9D9E-76A62A9630EA}" type="pres">
      <dgm:prSet presAssocID="{FE413394-85FA-4C66-9E1A-0D1D03364541}" presName="text_4" presStyleLbl="node1" presStyleIdx="3" presStyleCnt="5" custScaleY="120241">
        <dgm:presLayoutVars>
          <dgm:bulletEnabled val="1"/>
        </dgm:presLayoutVars>
      </dgm:prSet>
      <dgm:spPr/>
      <dgm:t>
        <a:bodyPr/>
        <a:lstStyle/>
        <a:p>
          <a:endParaRPr lang="es-ES"/>
        </a:p>
      </dgm:t>
    </dgm:pt>
    <dgm:pt modelId="{DF9F4DCD-6CBE-4BF9-AD92-7527D03D1D75}" type="pres">
      <dgm:prSet presAssocID="{FE413394-85FA-4C66-9E1A-0D1D03364541}" presName="accent_4" presStyleCnt="0"/>
      <dgm:spPr/>
    </dgm:pt>
    <dgm:pt modelId="{14C436D9-E96D-4767-8FC1-41E80A4470D3}" type="pres">
      <dgm:prSet presAssocID="{FE413394-85FA-4C66-9E1A-0D1D03364541}" presName="accentRepeatNode" presStyleLbl="solidFgAcc1" presStyleIdx="3" presStyleCnt="5"/>
      <dgm:spPr/>
    </dgm:pt>
    <dgm:pt modelId="{B68F4D3F-F585-49D8-A9AF-898425459F4D}" type="pres">
      <dgm:prSet presAssocID="{3A1ACA52-3C5F-4EB9-8C99-7F789C9E2D5B}" presName="text_5" presStyleLbl="node1" presStyleIdx="4" presStyleCnt="5">
        <dgm:presLayoutVars>
          <dgm:bulletEnabled val="1"/>
        </dgm:presLayoutVars>
      </dgm:prSet>
      <dgm:spPr/>
      <dgm:t>
        <a:bodyPr/>
        <a:lstStyle/>
        <a:p>
          <a:endParaRPr lang="es-ES"/>
        </a:p>
      </dgm:t>
    </dgm:pt>
    <dgm:pt modelId="{8073754D-313B-4AB8-9AC3-66CB4DDBB323}" type="pres">
      <dgm:prSet presAssocID="{3A1ACA52-3C5F-4EB9-8C99-7F789C9E2D5B}" presName="accent_5" presStyleCnt="0"/>
      <dgm:spPr/>
    </dgm:pt>
    <dgm:pt modelId="{A3A59F2C-949E-44E3-9360-91C8FE0CF2E3}" type="pres">
      <dgm:prSet presAssocID="{3A1ACA52-3C5F-4EB9-8C99-7F789C9E2D5B}" presName="accentRepeatNode" presStyleLbl="solidFgAcc1" presStyleIdx="4" presStyleCnt="5"/>
      <dgm:spPr/>
    </dgm:pt>
  </dgm:ptLst>
  <dgm:cxnLst>
    <dgm:cxn modelId="{939C3161-36EC-4703-A11C-6D93155CC318}" srcId="{4E577167-BB7A-40D4-82F8-1934834C51DA}" destId="{3CDB2A14-EBFF-436A-B48E-6C8AF7792570}" srcOrd="2" destOrd="0" parTransId="{268D1052-FC73-4AD4-A607-0587EA77D3FA}" sibTransId="{1E77775F-8285-4FA2-A273-74E09D1FBE4C}"/>
    <dgm:cxn modelId="{D66E78E5-5D36-4E5D-BA2A-19192E6AB220}" srcId="{4E577167-BB7A-40D4-82F8-1934834C51DA}" destId="{3A1ACA52-3C5F-4EB9-8C99-7F789C9E2D5B}" srcOrd="4" destOrd="0" parTransId="{AA390E9E-01FE-485E-AD00-5EC941263923}" sibTransId="{78F735EA-C7A4-4254-BD2E-48CCE52004A9}"/>
    <dgm:cxn modelId="{A212809C-8221-4919-A2BA-245F781A0DC4}" type="presOf" srcId="{3CDB2A14-EBFF-436A-B48E-6C8AF7792570}" destId="{DA9E21CF-A0DA-40A8-8916-4A02B227A3ED}" srcOrd="0" destOrd="0" presId="urn:microsoft.com/office/officeart/2008/layout/VerticalCurvedList"/>
    <dgm:cxn modelId="{144192CB-0452-426D-A710-87F4325964C9}" type="presOf" srcId="{3A1ACA52-3C5F-4EB9-8C99-7F789C9E2D5B}" destId="{B68F4D3F-F585-49D8-A9AF-898425459F4D}" srcOrd="0" destOrd="0" presId="urn:microsoft.com/office/officeart/2008/layout/VerticalCurvedList"/>
    <dgm:cxn modelId="{2FA978FE-662C-4175-BD50-7BCD7F695C7A}" type="presOf" srcId="{4E577167-BB7A-40D4-82F8-1934834C51DA}" destId="{1318BC50-DDD0-4DF8-814B-36DDB727744B}" srcOrd="0" destOrd="0" presId="urn:microsoft.com/office/officeart/2008/layout/VerticalCurvedList"/>
    <dgm:cxn modelId="{3010E6C0-4E01-4B10-A2DA-764FBE64EDAF}" type="presOf" srcId="{81692246-62F4-490B-8A8B-195AD275E992}" destId="{10F484A1-2D33-49BB-BBF6-6057B8E962A5}" srcOrd="0" destOrd="0" presId="urn:microsoft.com/office/officeart/2008/layout/VerticalCurvedList"/>
    <dgm:cxn modelId="{6DEC5E2E-FA90-498A-94AE-81D7BA3DA67A}" srcId="{4E577167-BB7A-40D4-82F8-1934834C51DA}" destId="{3DE08D36-2021-44E5-A071-AFC750DFF0BC}" srcOrd="1" destOrd="0" parTransId="{CFEDB41D-AD84-47B4-AFE2-A2B18AF9F9BD}" sibTransId="{0BD0A7A4-A809-4FF0-BC43-CF92EF6315E8}"/>
    <dgm:cxn modelId="{A8F65F5F-8BA9-46FC-AA42-EF5A3C2F01EF}" type="presOf" srcId="{428A425E-7C0D-4351-BA26-C6955756852F}" destId="{6F1239B2-4966-4570-90EC-DE0865277937}" srcOrd="0" destOrd="0" presId="urn:microsoft.com/office/officeart/2008/layout/VerticalCurvedList"/>
    <dgm:cxn modelId="{C8A08F15-B727-400B-B8BA-D1455DA0955D}" srcId="{4E577167-BB7A-40D4-82F8-1934834C51DA}" destId="{81692246-62F4-490B-8A8B-195AD275E992}" srcOrd="0" destOrd="0" parTransId="{BEC63799-162C-42C3-A02C-13D02C3219F9}" sibTransId="{428A425E-7C0D-4351-BA26-C6955756852F}"/>
    <dgm:cxn modelId="{D88A6FB1-9E00-4676-BD1A-09367A2E5450}" srcId="{4E577167-BB7A-40D4-82F8-1934834C51DA}" destId="{FE413394-85FA-4C66-9E1A-0D1D03364541}" srcOrd="3" destOrd="0" parTransId="{DAF985A3-8CF5-489F-8EB8-911809AC3BE8}" sibTransId="{F2EF57D9-1805-4172-A61D-70AD0EF5449A}"/>
    <dgm:cxn modelId="{F4A15FC4-86AC-4CA1-959C-65E6F0CDA9DE}" type="presOf" srcId="{3DE08D36-2021-44E5-A071-AFC750DFF0BC}" destId="{9652BE5A-496F-433D-8D2E-42127C86C1F2}" srcOrd="0" destOrd="0" presId="urn:microsoft.com/office/officeart/2008/layout/VerticalCurvedList"/>
    <dgm:cxn modelId="{08453DA7-C9BA-419B-B20C-4839151C8B4F}" type="presOf" srcId="{FE413394-85FA-4C66-9E1A-0D1D03364541}" destId="{878AB80A-1BD8-4989-9D9E-76A62A9630EA}" srcOrd="0" destOrd="0" presId="urn:microsoft.com/office/officeart/2008/layout/VerticalCurvedList"/>
    <dgm:cxn modelId="{819DA8DC-7506-4EF5-9539-FB7B29B91705}" type="presParOf" srcId="{1318BC50-DDD0-4DF8-814B-36DDB727744B}" destId="{12E1FB13-1ADF-4771-A46E-7B4A3ECDEC7B}" srcOrd="0" destOrd="0" presId="urn:microsoft.com/office/officeart/2008/layout/VerticalCurvedList"/>
    <dgm:cxn modelId="{7B28A224-941B-4286-95A8-5DB750A1DFE4}" type="presParOf" srcId="{12E1FB13-1ADF-4771-A46E-7B4A3ECDEC7B}" destId="{DE926CC0-1B68-4E47-8648-721924A957E9}" srcOrd="0" destOrd="0" presId="urn:microsoft.com/office/officeart/2008/layout/VerticalCurvedList"/>
    <dgm:cxn modelId="{806D6384-A75A-4690-A88F-36CF9C0A00CD}" type="presParOf" srcId="{DE926CC0-1B68-4E47-8648-721924A957E9}" destId="{B1DB718C-3394-4BC4-9700-9F070E906006}" srcOrd="0" destOrd="0" presId="urn:microsoft.com/office/officeart/2008/layout/VerticalCurvedList"/>
    <dgm:cxn modelId="{57656A3F-EB06-4DF8-AF26-7D766EC0F5D9}" type="presParOf" srcId="{DE926CC0-1B68-4E47-8648-721924A957E9}" destId="{6F1239B2-4966-4570-90EC-DE0865277937}" srcOrd="1" destOrd="0" presId="urn:microsoft.com/office/officeart/2008/layout/VerticalCurvedList"/>
    <dgm:cxn modelId="{22275F05-B38F-42D1-BC29-F821F5FE7C9A}" type="presParOf" srcId="{DE926CC0-1B68-4E47-8648-721924A957E9}" destId="{04F7A0BD-F8E3-4BD2-B260-14BCA43CDDF4}" srcOrd="2" destOrd="0" presId="urn:microsoft.com/office/officeart/2008/layout/VerticalCurvedList"/>
    <dgm:cxn modelId="{C6E96391-7F67-499A-AFAB-EB63DE9E4C16}" type="presParOf" srcId="{DE926CC0-1B68-4E47-8648-721924A957E9}" destId="{DFCA560A-C4CF-437E-B272-16C776410C60}" srcOrd="3" destOrd="0" presId="urn:microsoft.com/office/officeart/2008/layout/VerticalCurvedList"/>
    <dgm:cxn modelId="{1754A681-1E8D-4B42-B5DD-26F82E20EC7E}" type="presParOf" srcId="{12E1FB13-1ADF-4771-A46E-7B4A3ECDEC7B}" destId="{10F484A1-2D33-49BB-BBF6-6057B8E962A5}" srcOrd="1" destOrd="0" presId="urn:microsoft.com/office/officeart/2008/layout/VerticalCurvedList"/>
    <dgm:cxn modelId="{0466CF5D-0B3E-40C1-8E7B-974BC1FDA333}" type="presParOf" srcId="{12E1FB13-1ADF-4771-A46E-7B4A3ECDEC7B}" destId="{33DAD3EA-7B70-4E4A-9ACF-DBF7A2713828}" srcOrd="2" destOrd="0" presId="urn:microsoft.com/office/officeart/2008/layout/VerticalCurvedList"/>
    <dgm:cxn modelId="{E6C04E28-BA33-4CC8-8DD9-F4B610D531F1}" type="presParOf" srcId="{33DAD3EA-7B70-4E4A-9ACF-DBF7A2713828}" destId="{BD2C8A7F-6293-44FF-AEB5-5C557B73CE4F}" srcOrd="0" destOrd="0" presId="urn:microsoft.com/office/officeart/2008/layout/VerticalCurvedList"/>
    <dgm:cxn modelId="{1D9E648C-4AB7-4677-B469-C10AEEF14CED}" type="presParOf" srcId="{12E1FB13-1ADF-4771-A46E-7B4A3ECDEC7B}" destId="{9652BE5A-496F-433D-8D2E-42127C86C1F2}" srcOrd="3" destOrd="0" presId="urn:microsoft.com/office/officeart/2008/layout/VerticalCurvedList"/>
    <dgm:cxn modelId="{5B4E64DA-CF10-4640-BC32-8DDAD2A7EB3B}" type="presParOf" srcId="{12E1FB13-1ADF-4771-A46E-7B4A3ECDEC7B}" destId="{867C522C-4A8F-4DB3-8EA1-CC1CB3D610C7}" srcOrd="4" destOrd="0" presId="urn:microsoft.com/office/officeart/2008/layout/VerticalCurvedList"/>
    <dgm:cxn modelId="{1F243209-CF3E-4ABA-9CCA-027D5492849E}" type="presParOf" srcId="{867C522C-4A8F-4DB3-8EA1-CC1CB3D610C7}" destId="{FA47B1DF-BB70-4525-83F1-0AEF09D9E1F5}" srcOrd="0" destOrd="0" presId="urn:microsoft.com/office/officeart/2008/layout/VerticalCurvedList"/>
    <dgm:cxn modelId="{40B89704-6009-4A75-B2AA-DEEF0E5DB1C3}" type="presParOf" srcId="{12E1FB13-1ADF-4771-A46E-7B4A3ECDEC7B}" destId="{DA9E21CF-A0DA-40A8-8916-4A02B227A3ED}" srcOrd="5" destOrd="0" presId="urn:microsoft.com/office/officeart/2008/layout/VerticalCurvedList"/>
    <dgm:cxn modelId="{683C3743-4DFD-4669-AFB5-FEB484450D33}" type="presParOf" srcId="{12E1FB13-1ADF-4771-A46E-7B4A3ECDEC7B}" destId="{DCFFE677-6627-44D3-9965-4935A410BF16}" srcOrd="6" destOrd="0" presId="urn:microsoft.com/office/officeart/2008/layout/VerticalCurvedList"/>
    <dgm:cxn modelId="{4E600851-635D-4F5E-9C2E-D779D437D0CC}" type="presParOf" srcId="{DCFFE677-6627-44D3-9965-4935A410BF16}" destId="{DBEE719C-AAE1-4A4E-B959-7E0A4259FECB}" srcOrd="0" destOrd="0" presId="urn:microsoft.com/office/officeart/2008/layout/VerticalCurvedList"/>
    <dgm:cxn modelId="{BE824B34-5144-4392-A6E4-C6147B1F8553}" type="presParOf" srcId="{12E1FB13-1ADF-4771-A46E-7B4A3ECDEC7B}" destId="{878AB80A-1BD8-4989-9D9E-76A62A9630EA}" srcOrd="7" destOrd="0" presId="urn:microsoft.com/office/officeart/2008/layout/VerticalCurvedList"/>
    <dgm:cxn modelId="{EBFD7B72-DA6F-4B69-BCBD-9FAE9F068338}" type="presParOf" srcId="{12E1FB13-1ADF-4771-A46E-7B4A3ECDEC7B}" destId="{DF9F4DCD-6CBE-4BF9-AD92-7527D03D1D75}" srcOrd="8" destOrd="0" presId="urn:microsoft.com/office/officeart/2008/layout/VerticalCurvedList"/>
    <dgm:cxn modelId="{F0B73CB5-A6E9-475F-B65D-0A2A2084286F}" type="presParOf" srcId="{DF9F4DCD-6CBE-4BF9-AD92-7527D03D1D75}" destId="{14C436D9-E96D-4767-8FC1-41E80A4470D3}" srcOrd="0" destOrd="0" presId="urn:microsoft.com/office/officeart/2008/layout/VerticalCurvedList"/>
    <dgm:cxn modelId="{DE4CA166-0FA7-4B55-A9CA-B89AD6313DB3}" type="presParOf" srcId="{12E1FB13-1ADF-4771-A46E-7B4A3ECDEC7B}" destId="{B68F4D3F-F585-49D8-A9AF-898425459F4D}" srcOrd="9" destOrd="0" presId="urn:microsoft.com/office/officeart/2008/layout/VerticalCurvedList"/>
    <dgm:cxn modelId="{530F5451-B3B4-4A5E-9AA3-FF6977711994}" type="presParOf" srcId="{12E1FB13-1ADF-4771-A46E-7B4A3ECDEC7B}" destId="{8073754D-313B-4AB8-9AC3-66CB4DDBB323}" srcOrd="10" destOrd="0" presId="urn:microsoft.com/office/officeart/2008/layout/VerticalCurvedList"/>
    <dgm:cxn modelId="{E92B8405-FB78-4C57-9629-993670DB86CA}" type="presParOf" srcId="{8073754D-313B-4AB8-9AC3-66CB4DDBB323}" destId="{A3A59F2C-949E-44E3-9360-91C8FE0CF2E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91FD2E-E151-428E-999D-AB90539DC60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PE"/>
        </a:p>
      </dgm:t>
    </dgm:pt>
    <dgm:pt modelId="{899A348C-8CFD-4ED8-BAC8-BFA8AD56CF10}">
      <dgm:prSet phldrT="[Texto]" custT="1"/>
      <dgm:spPr/>
      <dgm:t>
        <a:bodyPr/>
        <a:lstStyle/>
        <a:p>
          <a:r>
            <a:rPr lang="es-PE" sz="2400" dirty="0" smtClean="0">
              <a:latin typeface="Times New Roman" pitchFamily="18" charset="0"/>
              <a:cs typeface="Times New Roman" pitchFamily="18" charset="0"/>
            </a:rPr>
            <a:t>Sector energético desarticulado</a:t>
          </a:r>
          <a:endParaRPr lang="es-PE" sz="2400" dirty="0">
            <a:latin typeface="Times New Roman" pitchFamily="18" charset="0"/>
            <a:cs typeface="Times New Roman" pitchFamily="18" charset="0"/>
          </a:endParaRPr>
        </a:p>
      </dgm:t>
    </dgm:pt>
    <dgm:pt modelId="{D22D4AC1-05C8-43B1-92B3-D43F9B122EF9}" type="parTrans" cxnId="{60F04EDB-33F7-4F2C-9F39-85FFFCE5AE68}">
      <dgm:prSet/>
      <dgm:spPr/>
      <dgm:t>
        <a:bodyPr/>
        <a:lstStyle/>
        <a:p>
          <a:endParaRPr lang="es-PE"/>
        </a:p>
      </dgm:t>
    </dgm:pt>
    <dgm:pt modelId="{1F631750-30E0-47E6-86F3-461B5AA88985}" type="sibTrans" cxnId="{60F04EDB-33F7-4F2C-9F39-85FFFCE5AE68}">
      <dgm:prSet/>
      <dgm:spPr/>
      <dgm:t>
        <a:bodyPr/>
        <a:lstStyle/>
        <a:p>
          <a:endParaRPr lang="es-PE"/>
        </a:p>
      </dgm:t>
    </dgm:pt>
    <dgm:pt modelId="{F375D76B-0A5E-4987-9B7D-0999CC4B21A4}">
      <dgm:prSet phldrT="[Texto]" custT="1"/>
      <dgm:spPr/>
      <dgm:t>
        <a:bodyPr/>
        <a:lstStyle/>
        <a:p>
          <a:r>
            <a:rPr lang="es-PE" sz="2400" dirty="0" smtClean="0">
              <a:latin typeface="Times New Roman" pitchFamily="18" charset="0"/>
              <a:cs typeface="Times New Roman" pitchFamily="18" charset="0"/>
            </a:rPr>
            <a:t>Seguridad Energética relegada</a:t>
          </a:r>
          <a:endParaRPr lang="es-PE" sz="1600" dirty="0">
            <a:latin typeface="Times New Roman" pitchFamily="18" charset="0"/>
            <a:cs typeface="Times New Roman" pitchFamily="18" charset="0"/>
          </a:endParaRPr>
        </a:p>
      </dgm:t>
    </dgm:pt>
    <dgm:pt modelId="{18340937-A14F-4D87-A214-032EF50A2B71}" type="parTrans" cxnId="{E8F925D0-3C68-4574-86BD-954496416A58}">
      <dgm:prSet/>
      <dgm:spPr/>
      <dgm:t>
        <a:bodyPr/>
        <a:lstStyle/>
        <a:p>
          <a:endParaRPr lang="es-PE"/>
        </a:p>
      </dgm:t>
    </dgm:pt>
    <dgm:pt modelId="{009FE0F9-51F0-455C-889E-B1B9D50B59C6}" type="sibTrans" cxnId="{E8F925D0-3C68-4574-86BD-954496416A58}">
      <dgm:prSet/>
      <dgm:spPr/>
      <dgm:t>
        <a:bodyPr/>
        <a:lstStyle/>
        <a:p>
          <a:endParaRPr lang="es-PE"/>
        </a:p>
      </dgm:t>
    </dgm:pt>
    <dgm:pt modelId="{044A48AF-39A6-45AB-9174-0681A9A9F7DE}">
      <dgm:prSet phldrT="[Texto]" custT="1"/>
      <dgm:spPr/>
      <dgm:t>
        <a:bodyPr/>
        <a:lstStyle/>
        <a:p>
          <a:r>
            <a:rPr lang="es-PE" sz="2400" dirty="0" smtClean="0">
              <a:latin typeface="Times New Roman" pitchFamily="18" charset="0"/>
              <a:cs typeface="Times New Roman" pitchFamily="18" charset="0"/>
            </a:rPr>
            <a:t>Sector energético bajo exclusiva perspectiva privada</a:t>
          </a:r>
          <a:endParaRPr lang="es-PE" sz="2400" dirty="0">
            <a:latin typeface="Times New Roman" pitchFamily="18" charset="0"/>
            <a:cs typeface="Times New Roman" pitchFamily="18" charset="0"/>
          </a:endParaRPr>
        </a:p>
      </dgm:t>
    </dgm:pt>
    <dgm:pt modelId="{7D960F54-5FAC-4164-AF38-B6D49B9A034E}" type="parTrans" cxnId="{2630ECA8-92D6-40AF-B949-3CC922E10DC5}">
      <dgm:prSet/>
      <dgm:spPr/>
      <dgm:t>
        <a:bodyPr/>
        <a:lstStyle/>
        <a:p>
          <a:endParaRPr lang="es-PE"/>
        </a:p>
      </dgm:t>
    </dgm:pt>
    <dgm:pt modelId="{9A6B06CE-2678-42B6-9DD6-CF584C670DE5}" type="sibTrans" cxnId="{2630ECA8-92D6-40AF-B949-3CC922E10DC5}">
      <dgm:prSet/>
      <dgm:spPr/>
      <dgm:t>
        <a:bodyPr/>
        <a:lstStyle/>
        <a:p>
          <a:endParaRPr lang="es-PE"/>
        </a:p>
      </dgm:t>
    </dgm:pt>
    <dgm:pt modelId="{ECE89F8F-94AB-44EB-A633-65499D97ECB1}">
      <dgm:prSet custT="1"/>
      <dgm:spPr/>
      <dgm:t>
        <a:bodyPr/>
        <a:lstStyle/>
        <a:p>
          <a:r>
            <a:rPr lang="es-PE" sz="2400" dirty="0" smtClean="0">
              <a:latin typeface="Times New Roman" pitchFamily="18" charset="0"/>
              <a:cs typeface="Times New Roman" pitchFamily="18" charset="0"/>
            </a:rPr>
            <a:t>PETROPERÚ sin rol alguno en la política energética</a:t>
          </a:r>
          <a:endParaRPr lang="es-PE" sz="2400" dirty="0">
            <a:latin typeface="Times New Roman" pitchFamily="18" charset="0"/>
            <a:cs typeface="Times New Roman" pitchFamily="18" charset="0"/>
          </a:endParaRPr>
        </a:p>
      </dgm:t>
    </dgm:pt>
    <dgm:pt modelId="{D5C8AC85-FD6B-4394-86BC-E64CF8900A96}" type="parTrans" cxnId="{DE1A8861-AEBF-4254-BF34-2EEB1F7E2748}">
      <dgm:prSet/>
      <dgm:spPr/>
      <dgm:t>
        <a:bodyPr/>
        <a:lstStyle/>
        <a:p>
          <a:endParaRPr lang="es-PE"/>
        </a:p>
      </dgm:t>
    </dgm:pt>
    <dgm:pt modelId="{6B06C9AA-2A07-45F6-9356-DD8B2353A985}" type="sibTrans" cxnId="{DE1A8861-AEBF-4254-BF34-2EEB1F7E2748}">
      <dgm:prSet/>
      <dgm:spPr/>
      <dgm:t>
        <a:bodyPr/>
        <a:lstStyle/>
        <a:p>
          <a:endParaRPr lang="es-PE"/>
        </a:p>
      </dgm:t>
    </dgm:pt>
    <dgm:pt modelId="{CFF0D3BC-AB7A-48D1-9DC9-8663BBAD62D7}">
      <dgm:prSet phldrT="[Texto]" custT="1"/>
      <dgm:spPr/>
      <dgm:t>
        <a:bodyPr/>
        <a:lstStyle/>
        <a:p>
          <a:r>
            <a:rPr lang="es-PE" sz="2400" dirty="0" smtClean="0">
              <a:latin typeface="Times New Roman" pitchFamily="18" charset="0"/>
              <a:cs typeface="Times New Roman" pitchFamily="18" charset="0"/>
            </a:rPr>
            <a:t>Confiar que el sector privado se puede hacer cargo del subsector</a:t>
          </a:r>
          <a:endParaRPr lang="es-PE" sz="2400" dirty="0">
            <a:latin typeface="Times New Roman" pitchFamily="18" charset="0"/>
            <a:cs typeface="Times New Roman" pitchFamily="18" charset="0"/>
          </a:endParaRPr>
        </a:p>
      </dgm:t>
    </dgm:pt>
    <dgm:pt modelId="{D8D014AB-06DC-4E22-B006-C2751C46C85F}" type="parTrans" cxnId="{06373831-9402-4F99-B0E8-83CAE289DB22}">
      <dgm:prSet/>
      <dgm:spPr/>
      <dgm:t>
        <a:bodyPr/>
        <a:lstStyle/>
        <a:p>
          <a:endParaRPr lang="es-PE"/>
        </a:p>
      </dgm:t>
    </dgm:pt>
    <dgm:pt modelId="{6F938F3A-5227-4015-AD7C-D29BFA0609A7}" type="sibTrans" cxnId="{06373831-9402-4F99-B0E8-83CAE289DB22}">
      <dgm:prSet/>
      <dgm:spPr/>
      <dgm:t>
        <a:bodyPr/>
        <a:lstStyle/>
        <a:p>
          <a:endParaRPr lang="es-PE"/>
        </a:p>
      </dgm:t>
    </dgm:pt>
    <dgm:pt modelId="{22925BF3-8171-4218-9B37-D7931EAF9F49}" type="pres">
      <dgm:prSet presAssocID="{1F91FD2E-E151-428E-999D-AB90539DC605}" presName="Name0" presStyleCnt="0">
        <dgm:presLayoutVars>
          <dgm:chMax val="7"/>
          <dgm:chPref val="7"/>
          <dgm:dir/>
        </dgm:presLayoutVars>
      </dgm:prSet>
      <dgm:spPr/>
      <dgm:t>
        <a:bodyPr/>
        <a:lstStyle/>
        <a:p>
          <a:endParaRPr lang="es-PE"/>
        </a:p>
      </dgm:t>
    </dgm:pt>
    <dgm:pt modelId="{141F8E5B-9187-4C12-BABC-6A5B011143FF}" type="pres">
      <dgm:prSet presAssocID="{1F91FD2E-E151-428E-999D-AB90539DC605}" presName="Name1" presStyleCnt="0"/>
      <dgm:spPr/>
    </dgm:pt>
    <dgm:pt modelId="{B4DC0A6E-F3CF-46BD-93FA-9F15922F0455}" type="pres">
      <dgm:prSet presAssocID="{1F91FD2E-E151-428E-999D-AB90539DC605}" presName="cycle" presStyleCnt="0"/>
      <dgm:spPr/>
    </dgm:pt>
    <dgm:pt modelId="{4CFC5B76-8190-448A-AFF3-1E56A1CF5FB8}" type="pres">
      <dgm:prSet presAssocID="{1F91FD2E-E151-428E-999D-AB90539DC605}" presName="srcNode" presStyleLbl="node1" presStyleIdx="0" presStyleCnt="5"/>
      <dgm:spPr/>
    </dgm:pt>
    <dgm:pt modelId="{9AF9F900-1975-42D4-8974-114B91D9B1FB}" type="pres">
      <dgm:prSet presAssocID="{1F91FD2E-E151-428E-999D-AB90539DC605}" presName="conn" presStyleLbl="parChTrans1D2" presStyleIdx="0" presStyleCnt="1"/>
      <dgm:spPr/>
      <dgm:t>
        <a:bodyPr/>
        <a:lstStyle/>
        <a:p>
          <a:endParaRPr lang="es-PE"/>
        </a:p>
      </dgm:t>
    </dgm:pt>
    <dgm:pt modelId="{06425F52-350B-4744-A28D-2D1227E70691}" type="pres">
      <dgm:prSet presAssocID="{1F91FD2E-E151-428E-999D-AB90539DC605}" presName="extraNode" presStyleLbl="node1" presStyleIdx="0" presStyleCnt="5"/>
      <dgm:spPr/>
    </dgm:pt>
    <dgm:pt modelId="{D75F3417-9DB5-4026-A126-429959690259}" type="pres">
      <dgm:prSet presAssocID="{1F91FD2E-E151-428E-999D-AB90539DC605}" presName="dstNode" presStyleLbl="node1" presStyleIdx="0" presStyleCnt="5"/>
      <dgm:spPr/>
    </dgm:pt>
    <dgm:pt modelId="{90455413-A7D1-48A5-BF7C-CA117BA2CF53}" type="pres">
      <dgm:prSet presAssocID="{CFF0D3BC-AB7A-48D1-9DC9-8663BBAD62D7}" presName="text_1" presStyleLbl="node1" presStyleIdx="0" presStyleCnt="5">
        <dgm:presLayoutVars>
          <dgm:bulletEnabled val="1"/>
        </dgm:presLayoutVars>
      </dgm:prSet>
      <dgm:spPr/>
      <dgm:t>
        <a:bodyPr/>
        <a:lstStyle/>
        <a:p>
          <a:endParaRPr lang="es-PE"/>
        </a:p>
      </dgm:t>
    </dgm:pt>
    <dgm:pt modelId="{2CC16F32-5444-494D-91FA-1FBE4DDFEFD8}" type="pres">
      <dgm:prSet presAssocID="{CFF0D3BC-AB7A-48D1-9DC9-8663BBAD62D7}" presName="accent_1" presStyleCnt="0"/>
      <dgm:spPr/>
    </dgm:pt>
    <dgm:pt modelId="{97D872AE-1AB3-4106-8C1D-12486F7FBCF1}" type="pres">
      <dgm:prSet presAssocID="{CFF0D3BC-AB7A-48D1-9DC9-8663BBAD62D7}" presName="accentRepeatNode" presStyleLbl="solidFgAcc1" presStyleIdx="0" presStyleCnt="5"/>
      <dgm:spPr/>
    </dgm:pt>
    <dgm:pt modelId="{D76341F9-A31B-45ED-A96C-C4DD36749DEC}" type="pres">
      <dgm:prSet presAssocID="{899A348C-8CFD-4ED8-BAC8-BFA8AD56CF10}" presName="text_2" presStyleLbl="node1" presStyleIdx="1" presStyleCnt="5">
        <dgm:presLayoutVars>
          <dgm:bulletEnabled val="1"/>
        </dgm:presLayoutVars>
      </dgm:prSet>
      <dgm:spPr/>
      <dgm:t>
        <a:bodyPr/>
        <a:lstStyle/>
        <a:p>
          <a:endParaRPr lang="es-PE"/>
        </a:p>
      </dgm:t>
    </dgm:pt>
    <dgm:pt modelId="{A97A1759-3DEF-42E0-96F3-E1676F28989D}" type="pres">
      <dgm:prSet presAssocID="{899A348C-8CFD-4ED8-BAC8-BFA8AD56CF10}" presName="accent_2" presStyleCnt="0"/>
      <dgm:spPr/>
    </dgm:pt>
    <dgm:pt modelId="{EC4578F1-4D61-40A1-A6C8-1A919AD78DCC}" type="pres">
      <dgm:prSet presAssocID="{899A348C-8CFD-4ED8-BAC8-BFA8AD56CF10}" presName="accentRepeatNode" presStyleLbl="solidFgAcc1" presStyleIdx="1" presStyleCnt="5"/>
      <dgm:spPr/>
    </dgm:pt>
    <dgm:pt modelId="{1F977154-C0D0-43C3-B34B-17ADD7D6CEE7}" type="pres">
      <dgm:prSet presAssocID="{F375D76B-0A5E-4987-9B7D-0999CC4B21A4}" presName="text_3" presStyleLbl="node1" presStyleIdx="2" presStyleCnt="5">
        <dgm:presLayoutVars>
          <dgm:bulletEnabled val="1"/>
        </dgm:presLayoutVars>
      </dgm:prSet>
      <dgm:spPr/>
      <dgm:t>
        <a:bodyPr/>
        <a:lstStyle/>
        <a:p>
          <a:endParaRPr lang="es-PE"/>
        </a:p>
      </dgm:t>
    </dgm:pt>
    <dgm:pt modelId="{018C3D44-C4D1-4A48-8310-F0B63A528F10}" type="pres">
      <dgm:prSet presAssocID="{F375D76B-0A5E-4987-9B7D-0999CC4B21A4}" presName="accent_3" presStyleCnt="0"/>
      <dgm:spPr/>
    </dgm:pt>
    <dgm:pt modelId="{2CFD2B80-47D0-4E05-9877-D2AA71A5F69A}" type="pres">
      <dgm:prSet presAssocID="{F375D76B-0A5E-4987-9B7D-0999CC4B21A4}" presName="accentRepeatNode" presStyleLbl="solidFgAcc1" presStyleIdx="2" presStyleCnt="5"/>
      <dgm:spPr/>
    </dgm:pt>
    <dgm:pt modelId="{E9DFAF7C-C39E-454F-9278-5D3F92482790}" type="pres">
      <dgm:prSet presAssocID="{044A48AF-39A6-45AB-9174-0681A9A9F7DE}" presName="text_4" presStyleLbl="node1" presStyleIdx="3" presStyleCnt="5">
        <dgm:presLayoutVars>
          <dgm:bulletEnabled val="1"/>
        </dgm:presLayoutVars>
      </dgm:prSet>
      <dgm:spPr/>
      <dgm:t>
        <a:bodyPr/>
        <a:lstStyle/>
        <a:p>
          <a:endParaRPr lang="es-PE"/>
        </a:p>
      </dgm:t>
    </dgm:pt>
    <dgm:pt modelId="{DB14F877-2B1C-4B0C-B20C-6E68FB70FC3F}" type="pres">
      <dgm:prSet presAssocID="{044A48AF-39A6-45AB-9174-0681A9A9F7DE}" presName="accent_4" presStyleCnt="0"/>
      <dgm:spPr/>
    </dgm:pt>
    <dgm:pt modelId="{D0602DB6-C395-44B0-8A7F-0BC1943CC0D7}" type="pres">
      <dgm:prSet presAssocID="{044A48AF-39A6-45AB-9174-0681A9A9F7DE}" presName="accentRepeatNode" presStyleLbl="solidFgAcc1" presStyleIdx="3" presStyleCnt="5"/>
      <dgm:spPr/>
    </dgm:pt>
    <dgm:pt modelId="{9B82EED1-FF0F-41EC-9A09-1CCA33F7B140}" type="pres">
      <dgm:prSet presAssocID="{ECE89F8F-94AB-44EB-A633-65499D97ECB1}" presName="text_5" presStyleLbl="node1" presStyleIdx="4" presStyleCnt="5">
        <dgm:presLayoutVars>
          <dgm:bulletEnabled val="1"/>
        </dgm:presLayoutVars>
      </dgm:prSet>
      <dgm:spPr/>
      <dgm:t>
        <a:bodyPr/>
        <a:lstStyle/>
        <a:p>
          <a:endParaRPr lang="es-PE"/>
        </a:p>
      </dgm:t>
    </dgm:pt>
    <dgm:pt modelId="{8089C358-B597-4FEC-A19A-A1A49F7F8640}" type="pres">
      <dgm:prSet presAssocID="{ECE89F8F-94AB-44EB-A633-65499D97ECB1}" presName="accent_5" presStyleCnt="0"/>
      <dgm:spPr/>
    </dgm:pt>
    <dgm:pt modelId="{0B645539-BFF7-40D4-AFA9-BF1E0BAA820F}" type="pres">
      <dgm:prSet presAssocID="{ECE89F8F-94AB-44EB-A633-65499D97ECB1}" presName="accentRepeatNode" presStyleLbl="solidFgAcc1" presStyleIdx="4" presStyleCnt="5"/>
      <dgm:spPr/>
    </dgm:pt>
  </dgm:ptLst>
  <dgm:cxnLst>
    <dgm:cxn modelId="{52F0E9CE-329C-4826-9702-65B560F8F9ED}" type="presOf" srcId="{1F91FD2E-E151-428E-999D-AB90539DC605}" destId="{22925BF3-8171-4218-9B37-D7931EAF9F49}" srcOrd="0" destOrd="0" presId="urn:microsoft.com/office/officeart/2008/layout/VerticalCurvedList"/>
    <dgm:cxn modelId="{DE1A8861-AEBF-4254-BF34-2EEB1F7E2748}" srcId="{1F91FD2E-E151-428E-999D-AB90539DC605}" destId="{ECE89F8F-94AB-44EB-A633-65499D97ECB1}" srcOrd="4" destOrd="0" parTransId="{D5C8AC85-FD6B-4394-86BC-E64CF8900A96}" sibTransId="{6B06C9AA-2A07-45F6-9356-DD8B2353A985}"/>
    <dgm:cxn modelId="{E8F925D0-3C68-4574-86BD-954496416A58}" srcId="{1F91FD2E-E151-428E-999D-AB90539DC605}" destId="{F375D76B-0A5E-4987-9B7D-0999CC4B21A4}" srcOrd="2" destOrd="0" parTransId="{18340937-A14F-4D87-A214-032EF50A2B71}" sibTransId="{009FE0F9-51F0-455C-889E-B1B9D50B59C6}"/>
    <dgm:cxn modelId="{6B83BD78-830D-4F5D-84C0-B348622950FF}" type="presOf" srcId="{899A348C-8CFD-4ED8-BAC8-BFA8AD56CF10}" destId="{D76341F9-A31B-45ED-A96C-C4DD36749DEC}" srcOrd="0" destOrd="0" presId="urn:microsoft.com/office/officeart/2008/layout/VerticalCurvedList"/>
    <dgm:cxn modelId="{2630ECA8-92D6-40AF-B949-3CC922E10DC5}" srcId="{1F91FD2E-E151-428E-999D-AB90539DC605}" destId="{044A48AF-39A6-45AB-9174-0681A9A9F7DE}" srcOrd="3" destOrd="0" parTransId="{7D960F54-5FAC-4164-AF38-B6D49B9A034E}" sibTransId="{9A6B06CE-2678-42B6-9DD6-CF584C670DE5}"/>
    <dgm:cxn modelId="{C00112D1-6BE4-4F47-AA22-F0E41471708A}" type="presOf" srcId="{CFF0D3BC-AB7A-48D1-9DC9-8663BBAD62D7}" destId="{90455413-A7D1-48A5-BF7C-CA117BA2CF53}" srcOrd="0" destOrd="0" presId="urn:microsoft.com/office/officeart/2008/layout/VerticalCurvedList"/>
    <dgm:cxn modelId="{454993BB-3396-4D67-941E-77EF4352AFD9}" type="presOf" srcId="{6F938F3A-5227-4015-AD7C-D29BFA0609A7}" destId="{9AF9F900-1975-42D4-8974-114B91D9B1FB}" srcOrd="0" destOrd="0" presId="urn:microsoft.com/office/officeart/2008/layout/VerticalCurvedList"/>
    <dgm:cxn modelId="{D9EC4050-A038-4B21-816E-16B9281C13C7}" type="presOf" srcId="{ECE89F8F-94AB-44EB-A633-65499D97ECB1}" destId="{9B82EED1-FF0F-41EC-9A09-1CCA33F7B140}" srcOrd="0" destOrd="0" presId="urn:microsoft.com/office/officeart/2008/layout/VerticalCurvedList"/>
    <dgm:cxn modelId="{06373831-9402-4F99-B0E8-83CAE289DB22}" srcId="{1F91FD2E-E151-428E-999D-AB90539DC605}" destId="{CFF0D3BC-AB7A-48D1-9DC9-8663BBAD62D7}" srcOrd="0" destOrd="0" parTransId="{D8D014AB-06DC-4E22-B006-C2751C46C85F}" sibTransId="{6F938F3A-5227-4015-AD7C-D29BFA0609A7}"/>
    <dgm:cxn modelId="{DC4147AF-DC6A-468E-83A3-0DBE5C6920A6}" type="presOf" srcId="{044A48AF-39A6-45AB-9174-0681A9A9F7DE}" destId="{E9DFAF7C-C39E-454F-9278-5D3F92482790}" srcOrd="0" destOrd="0" presId="urn:microsoft.com/office/officeart/2008/layout/VerticalCurvedList"/>
    <dgm:cxn modelId="{60F04EDB-33F7-4F2C-9F39-85FFFCE5AE68}" srcId="{1F91FD2E-E151-428E-999D-AB90539DC605}" destId="{899A348C-8CFD-4ED8-BAC8-BFA8AD56CF10}" srcOrd="1" destOrd="0" parTransId="{D22D4AC1-05C8-43B1-92B3-D43F9B122EF9}" sibTransId="{1F631750-30E0-47E6-86F3-461B5AA88985}"/>
    <dgm:cxn modelId="{ACD0B8DE-263E-4189-8603-376DB5187228}" type="presOf" srcId="{F375D76B-0A5E-4987-9B7D-0999CC4B21A4}" destId="{1F977154-C0D0-43C3-B34B-17ADD7D6CEE7}" srcOrd="0" destOrd="0" presId="urn:microsoft.com/office/officeart/2008/layout/VerticalCurvedList"/>
    <dgm:cxn modelId="{6730CD06-6A78-4B23-8E5B-DED5D8DCE53C}" type="presParOf" srcId="{22925BF3-8171-4218-9B37-D7931EAF9F49}" destId="{141F8E5B-9187-4C12-BABC-6A5B011143FF}" srcOrd="0" destOrd="0" presId="urn:microsoft.com/office/officeart/2008/layout/VerticalCurvedList"/>
    <dgm:cxn modelId="{CE0720DE-A358-4A3F-AAA7-80AAE96D795C}" type="presParOf" srcId="{141F8E5B-9187-4C12-BABC-6A5B011143FF}" destId="{B4DC0A6E-F3CF-46BD-93FA-9F15922F0455}" srcOrd="0" destOrd="0" presId="urn:microsoft.com/office/officeart/2008/layout/VerticalCurvedList"/>
    <dgm:cxn modelId="{4DE37B55-FF90-43B7-B7D5-EBB5E580EDCD}" type="presParOf" srcId="{B4DC0A6E-F3CF-46BD-93FA-9F15922F0455}" destId="{4CFC5B76-8190-448A-AFF3-1E56A1CF5FB8}" srcOrd="0" destOrd="0" presId="urn:microsoft.com/office/officeart/2008/layout/VerticalCurvedList"/>
    <dgm:cxn modelId="{6B2D08D6-2279-40AB-A6A1-0C637501ECCF}" type="presParOf" srcId="{B4DC0A6E-F3CF-46BD-93FA-9F15922F0455}" destId="{9AF9F900-1975-42D4-8974-114B91D9B1FB}" srcOrd="1" destOrd="0" presId="urn:microsoft.com/office/officeart/2008/layout/VerticalCurvedList"/>
    <dgm:cxn modelId="{0A3A89CB-4E21-4299-A54C-BE50B4F57D55}" type="presParOf" srcId="{B4DC0A6E-F3CF-46BD-93FA-9F15922F0455}" destId="{06425F52-350B-4744-A28D-2D1227E70691}" srcOrd="2" destOrd="0" presId="urn:microsoft.com/office/officeart/2008/layout/VerticalCurvedList"/>
    <dgm:cxn modelId="{52C968B2-7A94-454A-8A83-4A7B0E298287}" type="presParOf" srcId="{B4DC0A6E-F3CF-46BD-93FA-9F15922F0455}" destId="{D75F3417-9DB5-4026-A126-429959690259}" srcOrd="3" destOrd="0" presId="urn:microsoft.com/office/officeart/2008/layout/VerticalCurvedList"/>
    <dgm:cxn modelId="{629F495B-9932-47F3-A6D4-87A78BF13151}" type="presParOf" srcId="{141F8E5B-9187-4C12-BABC-6A5B011143FF}" destId="{90455413-A7D1-48A5-BF7C-CA117BA2CF53}" srcOrd="1" destOrd="0" presId="urn:microsoft.com/office/officeart/2008/layout/VerticalCurvedList"/>
    <dgm:cxn modelId="{FA45FD26-70C5-4209-A3B6-CD6C23F11988}" type="presParOf" srcId="{141F8E5B-9187-4C12-BABC-6A5B011143FF}" destId="{2CC16F32-5444-494D-91FA-1FBE4DDFEFD8}" srcOrd="2" destOrd="0" presId="urn:microsoft.com/office/officeart/2008/layout/VerticalCurvedList"/>
    <dgm:cxn modelId="{B8757F55-7F7A-49ED-A988-8B0440737768}" type="presParOf" srcId="{2CC16F32-5444-494D-91FA-1FBE4DDFEFD8}" destId="{97D872AE-1AB3-4106-8C1D-12486F7FBCF1}" srcOrd="0" destOrd="0" presId="urn:microsoft.com/office/officeart/2008/layout/VerticalCurvedList"/>
    <dgm:cxn modelId="{83D55F36-0642-4C09-9F33-DAA985CB567F}" type="presParOf" srcId="{141F8E5B-9187-4C12-BABC-6A5B011143FF}" destId="{D76341F9-A31B-45ED-A96C-C4DD36749DEC}" srcOrd="3" destOrd="0" presId="urn:microsoft.com/office/officeart/2008/layout/VerticalCurvedList"/>
    <dgm:cxn modelId="{C7E5F787-3250-4E79-B85E-09A7874E28A3}" type="presParOf" srcId="{141F8E5B-9187-4C12-BABC-6A5B011143FF}" destId="{A97A1759-3DEF-42E0-96F3-E1676F28989D}" srcOrd="4" destOrd="0" presId="urn:microsoft.com/office/officeart/2008/layout/VerticalCurvedList"/>
    <dgm:cxn modelId="{208F7C12-02AA-4702-86B7-03520CDAF8B7}" type="presParOf" srcId="{A97A1759-3DEF-42E0-96F3-E1676F28989D}" destId="{EC4578F1-4D61-40A1-A6C8-1A919AD78DCC}" srcOrd="0" destOrd="0" presId="urn:microsoft.com/office/officeart/2008/layout/VerticalCurvedList"/>
    <dgm:cxn modelId="{C7BC1339-7129-4BDA-9749-3A186587A224}" type="presParOf" srcId="{141F8E5B-9187-4C12-BABC-6A5B011143FF}" destId="{1F977154-C0D0-43C3-B34B-17ADD7D6CEE7}" srcOrd="5" destOrd="0" presId="urn:microsoft.com/office/officeart/2008/layout/VerticalCurvedList"/>
    <dgm:cxn modelId="{14580FD5-7822-4EBE-A9D1-8E9859DDE69F}" type="presParOf" srcId="{141F8E5B-9187-4C12-BABC-6A5B011143FF}" destId="{018C3D44-C4D1-4A48-8310-F0B63A528F10}" srcOrd="6" destOrd="0" presId="urn:microsoft.com/office/officeart/2008/layout/VerticalCurvedList"/>
    <dgm:cxn modelId="{917079EF-2EB8-4A35-82D6-94F5F9EDC52E}" type="presParOf" srcId="{018C3D44-C4D1-4A48-8310-F0B63A528F10}" destId="{2CFD2B80-47D0-4E05-9877-D2AA71A5F69A}" srcOrd="0" destOrd="0" presId="urn:microsoft.com/office/officeart/2008/layout/VerticalCurvedList"/>
    <dgm:cxn modelId="{BAC6030F-D89D-48C0-96A4-477191C8E8AC}" type="presParOf" srcId="{141F8E5B-9187-4C12-BABC-6A5B011143FF}" destId="{E9DFAF7C-C39E-454F-9278-5D3F92482790}" srcOrd="7" destOrd="0" presId="urn:microsoft.com/office/officeart/2008/layout/VerticalCurvedList"/>
    <dgm:cxn modelId="{20D61FF1-4B1E-440F-8785-4DE197FADB6F}" type="presParOf" srcId="{141F8E5B-9187-4C12-BABC-6A5B011143FF}" destId="{DB14F877-2B1C-4B0C-B20C-6E68FB70FC3F}" srcOrd="8" destOrd="0" presId="urn:microsoft.com/office/officeart/2008/layout/VerticalCurvedList"/>
    <dgm:cxn modelId="{B1AFC981-740B-4B24-AF61-FB8C8F3FD3B4}" type="presParOf" srcId="{DB14F877-2B1C-4B0C-B20C-6E68FB70FC3F}" destId="{D0602DB6-C395-44B0-8A7F-0BC1943CC0D7}" srcOrd="0" destOrd="0" presId="urn:microsoft.com/office/officeart/2008/layout/VerticalCurvedList"/>
    <dgm:cxn modelId="{D84C9D8E-D776-4DB8-907E-F9D665427A01}" type="presParOf" srcId="{141F8E5B-9187-4C12-BABC-6A5B011143FF}" destId="{9B82EED1-FF0F-41EC-9A09-1CCA33F7B140}" srcOrd="9" destOrd="0" presId="urn:microsoft.com/office/officeart/2008/layout/VerticalCurvedList"/>
    <dgm:cxn modelId="{48CBFD3E-33AD-4D7E-A9F0-CF9CB4B146E5}" type="presParOf" srcId="{141F8E5B-9187-4C12-BABC-6A5B011143FF}" destId="{8089C358-B597-4FEC-A19A-A1A49F7F8640}" srcOrd="10" destOrd="0" presId="urn:microsoft.com/office/officeart/2008/layout/VerticalCurvedList"/>
    <dgm:cxn modelId="{FCCCDBAA-3465-4B7F-993B-7DAA0D9160BF}" type="presParOf" srcId="{8089C358-B597-4FEC-A19A-A1A49F7F8640}" destId="{0B645539-BFF7-40D4-AFA9-BF1E0BAA820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AB1E41-6104-4380-A6E3-480413EDCAC4}" type="doc">
      <dgm:prSet loTypeId="urn:microsoft.com/office/officeart/2005/8/layout/vList3" loCatId="list" qsTypeId="urn:microsoft.com/office/officeart/2005/8/quickstyle/simple1" qsCatId="simple" csTypeId="urn:microsoft.com/office/officeart/2005/8/colors/accent1_2" csCatId="accent1" phldr="1"/>
      <dgm:spPr/>
    </dgm:pt>
    <dgm:pt modelId="{1FD8F386-3EDC-4C84-9678-7F3454233DA0}">
      <dgm:prSet phldrT="[Texto]" custT="1"/>
      <dgm:spPr/>
      <dgm:t>
        <a:bodyPr/>
        <a:lstStyle/>
        <a:p>
          <a:r>
            <a:rPr lang="es-PE" sz="2000" dirty="0" smtClean="0">
              <a:latin typeface="Times New Roman" pitchFamily="18" charset="0"/>
              <a:cs typeface="Times New Roman" pitchFamily="18" charset="0"/>
            </a:rPr>
            <a:t>Hay que evaluar el desempeño histórico del sector privado en el subsector hidrocarburos</a:t>
          </a:r>
          <a:endParaRPr lang="es-PE" sz="2000" dirty="0">
            <a:latin typeface="Times New Roman" pitchFamily="18" charset="0"/>
            <a:cs typeface="Times New Roman" pitchFamily="18" charset="0"/>
          </a:endParaRPr>
        </a:p>
      </dgm:t>
    </dgm:pt>
    <dgm:pt modelId="{BEAAF853-37C6-4CB5-B4AF-65AB03F0487A}" type="parTrans" cxnId="{3D77D905-6F45-444C-AD8B-394F46C0E8F5}">
      <dgm:prSet/>
      <dgm:spPr/>
      <dgm:t>
        <a:bodyPr/>
        <a:lstStyle/>
        <a:p>
          <a:endParaRPr lang="es-PE"/>
        </a:p>
      </dgm:t>
    </dgm:pt>
    <dgm:pt modelId="{E15E8BF3-D471-4991-A281-E24B841C23E1}" type="sibTrans" cxnId="{3D77D905-6F45-444C-AD8B-394F46C0E8F5}">
      <dgm:prSet/>
      <dgm:spPr/>
      <dgm:t>
        <a:bodyPr/>
        <a:lstStyle/>
        <a:p>
          <a:endParaRPr lang="es-PE"/>
        </a:p>
      </dgm:t>
    </dgm:pt>
    <dgm:pt modelId="{A9961A9D-060F-4193-B150-934A23761F54}">
      <dgm:prSet phldrT="[Texto]" custT="1"/>
      <dgm:spPr/>
      <dgm:t>
        <a:bodyPr/>
        <a:lstStyle/>
        <a:p>
          <a:r>
            <a:rPr lang="es-PE" sz="2000" dirty="0" smtClean="0">
              <a:latin typeface="Times New Roman" pitchFamily="18" charset="0"/>
              <a:cs typeface="Times New Roman" pitchFamily="18" charset="0"/>
            </a:rPr>
            <a:t>Venta o desaparición de PETROPERÚ llevaría a que aumente el valor agregado nacional o que aumente el excedente de los consumidores (¿?)</a:t>
          </a:r>
          <a:endParaRPr lang="es-PE" sz="2000" dirty="0">
            <a:latin typeface="Times New Roman" pitchFamily="18" charset="0"/>
            <a:cs typeface="Times New Roman" pitchFamily="18" charset="0"/>
          </a:endParaRPr>
        </a:p>
      </dgm:t>
    </dgm:pt>
    <dgm:pt modelId="{7B35A23B-3A2B-494A-851F-86FF9E08525B}" type="parTrans" cxnId="{D0BD963B-6080-433C-A3C6-2639687B8452}">
      <dgm:prSet/>
      <dgm:spPr/>
      <dgm:t>
        <a:bodyPr/>
        <a:lstStyle/>
        <a:p>
          <a:endParaRPr lang="es-PE"/>
        </a:p>
      </dgm:t>
    </dgm:pt>
    <dgm:pt modelId="{075EB11D-47A0-49DE-9921-4B49776E2432}" type="sibTrans" cxnId="{D0BD963B-6080-433C-A3C6-2639687B8452}">
      <dgm:prSet/>
      <dgm:spPr/>
      <dgm:t>
        <a:bodyPr/>
        <a:lstStyle/>
        <a:p>
          <a:endParaRPr lang="es-PE"/>
        </a:p>
      </dgm:t>
    </dgm:pt>
    <dgm:pt modelId="{24661C1A-3E87-47F1-9EC9-4C57DF930A3D}">
      <dgm:prSet phldrT="[Texto]" custT="1"/>
      <dgm:spPr/>
      <dgm:t>
        <a:bodyPr/>
        <a:lstStyle/>
        <a:p>
          <a:r>
            <a:rPr lang="es-PE" sz="2000" dirty="0" smtClean="0">
              <a:latin typeface="Times New Roman" pitchFamily="18" charset="0"/>
              <a:cs typeface="Times New Roman" pitchFamily="18" charset="0"/>
            </a:rPr>
            <a:t>Se cumplirían las condiciones para una privatización exitosa (¿?)</a:t>
          </a:r>
          <a:endParaRPr lang="es-PE" sz="2000" dirty="0">
            <a:latin typeface="Times New Roman" pitchFamily="18" charset="0"/>
            <a:cs typeface="Times New Roman" pitchFamily="18" charset="0"/>
          </a:endParaRPr>
        </a:p>
      </dgm:t>
    </dgm:pt>
    <dgm:pt modelId="{9E330ED3-BD36-4370-A13C-5B7F1B159177}" type="parTrans" cxnId="{25067A40-BD0B-49A4-8684-92EFC9D6B6E1}">
      <dgm:prSet/>
      <dgm:spPr/>
      <dgm:t>
        <a:bodyPr/>
        <a:lstStyle/>
        <a:p>
          <a:endParaRPr lang="es-PE"/>
        </a:p>
      </dgm:t>
    </dgm:pt>
    <dgm:pt modelId="{FDC0B294-CD90-4123-94CD-0C08C7B11BDF}" type="sibTrans" cxnId="{25067A40-BD0B-49A4-8684-92EFC9D6B6E1}">
      <dgm:prSet/>
      <dgm:spPr/>
      <dgm:t>
        <a:bodyPr/>
        <a:lstStyle/>
        <a:p>
          <a:endParaRPr lang="es-PE"/>
        </a:p>
      </dgm:t>
    </dgm:pt>
    <dgm:pt modelId="{1A83E980-A107-4DDE-8E1F-BD0F54B10AAD}" type="pres">
      <dgm:prSet presAssocID="{06AB1E41-6104-4380-A6E3-480413EDCAC4}" presName="linearFlow" presStyleCnt="0">
        <dgm:presLayoutVars>
          <dgm:dir/>
          <dgm:resizeHandles val="exact"/>
        </dgm:presLayoutVars>
      </dgm:prSet>
      <dgm:spPr/>
    </dgm:pt>
    <dgm:pt modelId="{6E3A8990-5735-41B3-9916-AC0C914F1087}" type="pres">
      <dgm:prSet presAssocID="{1FD8F386-3EDC-4C84-9678-7F3454233DA0}" presName="composite" presStyleCnt="0"/>
      <dgm:spPr/>
    </dgm:pt>
    <dgm:pt modelId="{0E69AB9B-3A05-4737-BC8B-F7D92C8319AB}" type="pres">
      <dgm:prSet presAssocID="{1FD8F386-3EDC-4C84-9678-7F3454233DA0}" presName="imgShp" presStyleLbl="fgImgPlace1" presStyleIdx="0" presStyleCnt="3"/>
      <dgm:spPr/>
    </dgm:pt>
    <dgm:pt modelId="{902970AA-9523-493B-9FB4-F7197AB9046D}" type="pres">
      <dgm:prSet presAssocID="{1FD8F386-3EDC-4C84-9678-7F3454233DA0}" presName="txShp" presStyleLbl="node1" presStyleIdx="0" presStyleCnt="3">
        <dgm:presLayoutVars>
          <dgm:bulletEnabled val="1"/>
        </dgm:presLayoutVars>
      </dgm:prSet>
      <dgm:spPr/>
      <dgm:t>
        <a:bodyPr/>
        <a:lstStyle/>
        <a:p>
          <a:endParaRPr lang="es-PE"/>
        </a:p>
      </dgm:t>
    </dgm:pt>
    <dgm:pt modelId="{ADAF18BA-B138-4BD1-8DF9-F8692B21D14F}" type="pres">
      <dgm:prSet presAssocID="{E15E8BF3-D471-4991-A281-E24B841C23E1}" presName="spacing" presStyleCnt="0"/>
      <dgm:spPr/>
    </dgm:pt>
    <dgm:pt modelId="{19B1933F-C656-4988-B66C-4A885DDA54DB}" type="pres">
      <dgm:prSet presAssocID="{A9961A9D-060F-4193-B150-934A23761F54}" presName="composite" presStyleCnt="0"/>
      <dgm:spPr/>
    </dgm:pt>
    <dgm:pt modelId="{8EE11ED9-C991-461C-A9EE-72D583B61C41}" type="pres">
      <dgm:prSet presAssocID="{A9961A9D-060F-4193-B150-934A23761F54}" presName="imgShp" presStyleLbl="fgImgPlace1" presStyleIdx="1" presStyleCnt="3"/>
      <dgm:spPr/>
    </dgm:pt>
    <dgm:pt modelId="{AB94EA27-45AD-4215-AAD9-9F31FA6196DA}" type="pres">
      <dgm:prSet presAssocID="{A9961A9D-060F-4193-B150-934A23761F54}" presName="txShp" presStyleLbl="node1" presStyleIdx="1" presStyleCnt="3">
        <dgm:presLayoutVars>
          <dgm:bulletEnabled val="1"/>
        </dgm:presLayoutVars>
      </dgm:prSet>
      <dgm:spPr/>
      <dgm:t>
        <a:bodyPr/>
        <a:lstStyle/>
        <a:p>
          <a:endParaRPr lang="es-PE"/>
        </a:p>
      </dgm:t>
    </dgm:pt>
    <dgm:pt modelId="{5DACF8D6-5B70-4238-B626-0523BC257688}" type="pres">
      <dgm:prSet presAssocID="{075EB11D-47A0-49DE-9921-4B49776E2432}" presName="spacing" presStyleCnt="0"/>
      <dgm:spPr/>
    </dgm:pt>
    <dgm:pt modelId="{F5B9C4F9-1500-47AB-9F64-75402E446609}" type="pres">
      <dgm:prSet presAssocID="{24661C1A-3E87-47F1-9EC9-4C57DF930A3D}" presName="composite" presStyleCnt="0"/>
      <dgm:spPr/>
    </dgm:pt>
    <dgm:pt modelId="{82DFCDA8-1379-4F08-833A-5696B67F0DF3}" type="pres">
      <dgm:prSet presAssocID="{24661C1A-3E87-47F1-9EC9-4C57DF930A3D}" presName="imgShp" presStyleLbl="fgImgPlace1" presStyleIdx="2" presStyleCnt="3"/>
      <dgm:spPr/>
    </dgm:pt>
    <dgm:pt modelId="{FD3AA960-2781-449E-AC37-BF4EB3F9A16B}" type="pres">
      <dgm:prSet presAssocID="{24661C1A-3E87-47F1-9EC9-4C57DF930A3D}" presName="txShp" presStyleLbl="node1" presStyleIdx="2" presStyleCnt="3">
        <dgm:presLayoutVars>
          <dgm:bulletEnabled val="1"/>
        </dgm:presLayoutVars>
      </dgm:prSet>
      <dgm:spPr/>
      <dgm:t>
        <a:bodyPr/>
        <a:lstStyle/>
        <a:p>
          <a:endParaRPr lang="es-PE"/>
        </a:p>
      </dgm:t>
    </dgm:pt>
  </dgm:ptLst>
  <dgm:cxnLst>
    <dgm:cxn modelId="{2A8D6BCF-E23D-4971-B4BF-ECF9376E2270}" type="presOf" srcId="{1FD8F386-3EDC-4C84-9678-7F3454233DA0}" destId="{902970AA-9523-493B-9FB4-F7197AB9046D}" srcOrd="0" destOrd="0" presId="urn:microsoft.com/office/officeart/2005/8/layout/vList3"/>
    <dgm:cxn modelId="{3D77D905-6F45-444C-AD8B-394F46C0E8F5}" srcId="{06AB1E41-6104-4380-A6E3-480413EDCAC4}" destId="{1FD8F386-3EDC-4C84-9678-7F3454233DA0}" srcOrd="0" destOrd="0" parTransId="{BEAAF853-37C6-4CB5-B4AF-65AB03F0487A}" sibTransId="{E15E8BF3-D471-4991-A281-E24B841C23E1}"/>
    <dgm:cxn modelId="{08040669-74C4-4879-B583-D51D1573EEB9}" type="presOf" srcId="{06AB1E41-6104-4380-A6E3-480413EDCAC4}" destId="{1A83E980-A107-4DDE-8E1F-BD0F54B10AAD}" srcOrd="0" destOrd="0" presId="urn:microsoft.com/office/officeart/2005/8/layout/vList3"/>
    <dgm:cxn modelId="{D0BD963B-6080-433C-A3C6-2639687B8452}" srcId="{06AB1E41-6104-4380-A6E3-480413EDCAC4}" destId="{A9961A9D-060F-4193-B150-934A23761F54}" srcOrd="1" destOrd="0" parTransId="{7B35A23B-3A2B-494A-851F-86FF9E08525B}" sibTransId="{075EB11D-47A0-49DE-9921-4B49776E2432}"/>
    <dgm:cxn modelId="{7AB9CA56-6BB2-4600-83F6-EA1E900A13A7}" type="presOf" srcId="{A9961A9D-060F-4193-B150-934A23761F54}" destId="{AB94EA27-45AD-4215-AAD9-9F31FA6196DA}" srcOrd="0" destOrd="0" presId="urn:microsoft.com/office/officeart/2005/8/layout/vList3"/>
    <dgm:cxn modelId="{8E648A0D-CA63-455C-A47B-412881C617CD}" type="presOf" srcId="{24661C1A-3E87-47F1-9EC9-4C57DF930A3D}" destId="{FD3AA960-2781-449E-AC37-BF4EB3F9A16B}" srcOrd="0" destOrd="0" presId="urn:microsoft.com/office/officeart/2005/8/layout/vList3"/>
    <dgm:cxn modelId="{25067A40-BD0B-49A4-8684-92EFC9D6B6E1}" srcId="{06AB1E41-6104-4380-A6E3-480413EDCAC4}" destId="{24661C1A-3E87-47F1-9EC9-4C57DF930A3D}" srcOrd="2" destOrd="0" parTransId="{9E330ED3-BD36-4370-A13C-5B7F1B159177}" sibTransId="{FDC0B294-CD90-4123-94CD-0C08C7B11BDF}"/>
    <dgm:cxn modelId="{10417461-2789-4778-9C80-8A1D5F9BB5B7}" type="presParOf" srcId="{1A83E980-A107-4DDE-8E1F-BD0F54B10AAD}" destId="{6E3A8990-5735-41B3-9916-AC0C914F1087}" srcOrd="0" destOrd="0" presId="urn:microsoft.com/office/officeart/2005/8/layout/vList3"/>
    <dgm:cxn modelId="{FC64D772-5A57-489D-A2D9-BDE935BA68D8}" type="presParOf" srcId="{6E3A8990-5735-41B3-9916-AC0C914F1087}" destId="{0E69AB9B-3A05-4737-BC8B-F7D92C8319AB}" srcOrd="0" destOrd="0" presId="urn:microsoft.com/office/officeart/2005/8/layout/vList3"/>
    <dgm:cxn modelId="{9CEE21E1-D369-4050-99A1-EF324F32FF93}" type="presParOf" srcId="{6E3A8990-5735-41B3-9916-AC0C914F1087}" destId="{902970AA-9523-493B-9FB4-F7197AB9046D}" srcOrd="1" destOrd="0" presId="urn:microsoft.com/office/officeart/2005/8/layout/vList3"/>
    <dgm:cxn modelId="{5A604C43-ADF6-4AB5-9974-458DDDA3FB9D}" type="presParOf" srcId="{1A83E980-A107-4DDE-8E1F-BD0F54B10AAD}" destId="{ADAF18BA-B138-4BD1-8DF9-F8692B21D14F}" srcOrd="1" destOrd="0" presId="urn:microsoft.com/office/officeart/2005/8/layout/vList3"/>
    <dgm:cxn modelId="{0F539F03-8857-4C00-BA6B-2AA2AEA4B31A}" type="presParOf" srcId="{1A83E980-A107-4DDE-8E1F-BD0F54B10AAD}" destId="{19B1933F-C656-4988-B66C-4A885DDA54DB}" srcOrd="2" destOrd="0" presId="urn:microsoft.com/office/officeart/2005/8/layout/vList3"/>
    <dgm:cxn modelId="{F1ACA895-6AB2-456A-8130-8E0B6B7A18A5}" type="presParOf" srcId="{19B1933F-C656-4988-B66C-4A885DDA54DB}" destId="{8EE11ED9-C991-461C-A9EE-72D583B61C41}" srcOrd="0" destOrd="0" presId="urn:microsoft.com/office/officeart/2005/8/layout/vList3"/>
    <dgm:cxn modelId="{AC2B1395-7C1B-40DC-AE73-15C7C1258B3D}" type="presParOf" srcId="{19B1933F-C656-4988-B66C-4A885DDA54DB}" destId="{AB94EA27-45AD-4215-AAD9-9F31FA6196DA}" srcOrd="1" destOrd="0" presId="urn:microsoft.com/office/officeart/2005/8/layout/vList3"/>
    <dgm:cxn modelId="{2F939E93-6084-4D30-B73C-E827C5C68D82}" type="presParOf" srcId="{1A83E980-A107-4DDE-8E1F-BD0F54B10AAD}" destId="{5DACF8D6-5B70-4238-B626-0523BC257688}" srcOrd="3" destOrd="0" presId="urn:microsoft.com/office/officeart/2005/8/layout/vList3"/>
    <dgm:cxn modelId="{A745E54F-8D7B-4276-808C-415E07D862D4}" type="presParOf" srcId="{1A83E980-A107-4DDE-8E1F-BD0F54B10AAD}" destId="{F5B9C4F9-1500-47AB-9F64-75402E446609}" srcOrd="4" destOrd="0" presId="urn:microsoft.com/office/officeart/2005/8/layout/vList3"/>
    <dgm:cxn modelId="{B869F720-9ED4-4130-8FC2-BDFCAB589CDE}" type="presParOf" srcId="{F5B9C4F9-1500-47AB-9F64-75402E446609}" destId="{82DFCDA8-1379-4F08-833A-5696B67F0DF3}" srcOrd="0" destOrd="0" presId="urn:microsoft.com/office/officeart/2005/8/layout/vList3"/>
    <dgm:cxn modelId="{4207E932-F733-4183-ADF0-F35B0F67DBC5}" type="presParOf" srcId="{F5B9C4F9-1500-47AB-9F64-75402E446609}" destId="{FD3AA960-2781-449E-AC37-BF4EB3F9A16B}"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28BC80-3DE6-49B2-B5A0-2CFF3F690A3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PE"/>
        </a:p>
      </dgm:t>
    </dgm:pt>
    <dgm:pt modelId="{CDC558B6-FE8D-4427-9DAC-20297088C1E7}">
      <dgm:prSet phldrT="[Texto]" custT="1"/>
      <dgm:spPr/>
      <dgm:t>
        <a:bodyPr/>
        <a:lstStyle/>
        <a:p>
          <a:r>
            <a:rPr lang="es-PE" sz="2400" dirty="0" smtClean="0">
              <a:latin typeface="Times New Roman" pitchFamily="18" charset="0"/>
              <a:cs typeface="Times New Roman" pitchFamily="18" charset="0"/>
            </a:rPr>
            <a:t>Ignorado por el Plan Nacional de Diversificación Productiva de PRODUCE </a:t>
          </a:r>
          <a:endParaRPr lang="es-PE" sz="2400" dirty="0">
            <a:latin typeface="Times New Roman" pitchFamily="18" charset="0"/>
            <a:cs typeface="Times New Roman" pitchFamily="18" charset="0"/>
          </a:endParaRPr>
        </a:p>
      </dgm:t>
    </dgm:pt>
    <dgm:pt modelId="{ED67468F-387A-4B55-96C8-5F8D705B7C8C}" type="parTrans" cxnId="{8EE99F52-DCEC-48C0-AC05-9321DE37AF99}">
      <dgm:prSet/>
      <dgm:spPr/>
      <dgm:t>
        <a:bodyPr/>
        <a:lstStyle/>
        <a:p>
          <a:endParaRPr lang="es-PE"/>
        </a:p>
      </dgm:t>
    </dgm:pt>
    <dgm:pt modelId="{DF1EC2F1-C5DC-42E6-96DB-977BA05D51D6}" type="sibTrans" cxnId="{8EE99F52-DCEC-48C0-AC05-9321DE37AF99}">
      <dgm:prSet/>
      <dgm:spPr/>
      <dgm:t>
        <a:bodyPr/>
        <a:lstStyle/>
        <a:p>
          <a:endParaRPr lang="es-PE"/>
        </a:p>
      </dgm:t>
    </dgm:pt>
    <dgm:pt modelId="{038B5602-1E3F-4D55-9618-B464DF23E1DF}">
      <dgm:prSet phldrT="[Texto]" custT="1"/>
      <dgm:spPr/>
      <dgm:t>
        <a:bodyPr/>
        <a:lstStyle/>
        <a:p>
          <a:r>
            <a:rPr lang="es-PE" sz="2400" dirty="0" smtClean="0">
              <a:latin typeface="Times New Roman" pitchFamily="18" charset="0"/>
              <a:cs typeface="Times New Roman" pitchFamily="18" charset="0"/>
            </a:rPr>
            <a:t>Ignorado como elemento clave para la estrategia contra la desaceleración económica</a:t>
          </a:r>
          <a:endParaRPr lang="es-PE" sz="2400" dirty="0">
            <a:latin typeface="Times New Roman" pitchFamily="18" charset="0"/>
            <a:cs typeface="Times New Roman" pitchFamily="18" charset="0"/>
          </a:endParaRPr>
        </a:p>
      </dgm:t>
    </dgm:pt>
    <dgm:pt modelId="{5A9DAAD2-7ADB-4908-A7B2-30CD54A7B8E9}" type="parTrans" cxnId="{6EFDCE18-641C-4690-A23D-7EB4F5403AE7}">
      <dgm:prSet/>
      <dgm:spPr/>
      <dgm:t>
        <a:bodyPr/>
        <a:lstStyle/>
        <a:p>
          <a:endParaRPr lang="es-PE"/>
        </a:p>
      </dgm:t>
    </dgm:pt>
    <dgm:pt modelId="{AED8C49B-A28A-405A-A4A2-E24013C39638}" type="sibTrans" cxnId="{6EFDCE18-641C-4690-A23D-7EB4F5403AE7}">
      <dgm:prSet/>
      <dgm:spPr/>
      <dgm:t>
        <a:bodyPr/>
        <a:lstStyle/>
        <a:p>
          <a:endParaRPr lang="es-PE"/>
        </a:p>
      </dgm:t>
    </dgm:pt>
    <dgm:pt modelId="{74AA56DD-E88F-4F4A-93CA-B5C3204FCE8A}">
      <dgm:prSet phldrT="[Texto]" custT="1"/>
      <dgm:spPr/>
      <dgm:t>
        <a:bodyPr/>
        <a:lstStyle/>
        <a:p>
          <a:r>
            <a:rPr lang="es-PE" sz="2400" dirty="0" smtClean="0">
              <a:latin typeface="Times New Roman" pitchFamily="18" charset="0"/>
              <a:cs typeface="Times New Roman" pitchFamily="18" charset="0"/>
            </a:rPr>
            <a:t>Omisión compartida respecto al Plan Nacional de Desarrollo Estratégico al 2021 (PEDN que no es autorizado)</a:t>
          </a:r>
          <a:endParaRPr lang="es-PE" sz="2400" dirty="0">
            <a:latin typeface="Times New Roman" pitchFamily="18" charset="0"/>
            <a:cs typeface="Times New Roman" pitchFamily="18" charset="0"/>
          </a:endParaRPr>
        </a:p>
      </dgm:t>
    </dgm:pt>
    <dgm:pt modelId="{DB6D4F8F-BA28-4FA1-80F4-433AB17A9189}" type="parTrans" cxnId="{75CA32DC-8EE3-4D71-A9EE-BD5DF1D7925C}">
      <dgm:prSet/>
      <dgm:spPr/>
      <dgm:t>
        <a:bodyPr/>
        <a:lstStyle/>
        <a:p>
          <a:endParaRPr lang="es-PE"/>
        </a:p>
      </dgm:t>
    </dgm:pt>
    <dgm:pt modelId="{F9AC6446-0CB4-4F33-B6AA-0FFF526BED15}" type="sibTrans" cxnId="{75CA32DC-8EE3-4D71-A9EE-BD5DF1D7925C}">
      <dgm:prSet/>
      <dgm:spPr/>
      <dgm:t>
        <a:bodyPr/>
        <a:lstStyle/>
        <a:p>
          <a:endParaRPr lang="es-PE"/>
        </a:p>
      </dgm:t>
    </dgm:pt>
    <dgm:pt modelId="{5A17B871-3511-4400-A413-D0019D70B87F}" type="pres">
      <dgm:prSet presAssocID="{6628BC80-3DE6-49B2-B5A0-2CFF3F690A38}" presName="Name0" presStyleCnt="0">
        <dgm:presLayoutVars>
          <dgm:chMax val="7"/>
          <dgm:chPref val="7"/>
          <dgm:dir/>
        </dgm:presLayoutVars>
      </dgm:prSet>
      <dgm:spPr/>
      <dgm:t>
        <a:bodyPr/>
        <a:lstStyle/>
        <a:p>
          <a:endParaRPr lang="es-PE"/>
        </a:p>
      </dgm:t>
    </dgm:pt>
    <dgm:pt modelId="{72E4CBBE-AD85-4440-A01A-8C9F903B7787}" type="pres">
      <dgm:prSet presAssocID="{6628BC80-3DE6-49B2-B5A0-2CFF3F690A38}" presName="Name1" presStyleCnt="0"/>
      <dgm:spPr/>
    </dgm:pt>
    <dgm:pt modelId="{CC5FEB75-8A42-434C-8415-AC7102A64EAA}" type="pres">
      <dgm:prSet presAssocID="{6628BC80-3DE6-49B2-B5A0-2CFF3F690A38}" presName="cycle" presStyleCnt="0"/>
      <dgm:spPr/>
    </dgm:pt>
    <dgm:pt modelId="{278EC8AD-670F-4971-AD7A-EA1B9452ADA2}" type="pres">
      <dgm:prSet presAssocID="{6628BC80-3DE6-49B2-B5A0-2CFF3F690A38}" presName="srcNode" presStyleLbl="node1" presStyleIdx="0" presStyleCnt="3"/>
      <dgm:spPr/>
    </dgm:pt>
    <dgm:pt modelId="{10F9E2FD-9C53-40A1-ABF4-BEDBA51624D4}" type="pres">
      <dgm:prSet presAssocID="{6628BC80-3DE6-49B2-B5A0-2CFF3F690A38}" presName="conn" presStyleLbl="parChTrans1D2" presStyleIdx="0" presStyleCnt="1"/>
      <dgm:spPr/>
      <dgm:t>
        <a:bodyPr/>
        <a:lstStyle/>
        <a:p>
          <a:endParaRPr lang="es-PE"/>
        </a:p>
      </dgm:t>
    </dgm:pt>
    <dgm:pt modelId="{BFEFCF25-5F0E-4492-AFC1-92EA9807A75D}" type="pres">
      <dgm:prSet presAssocID="{6628BC80-3DE6-49B2-B5A0-2CFF3F690A38}" presName="extraNode" presStyleLbl="node1" presStyleIdx="0" presStyleCnt="3"/>
      <dgm:spPr/>
    </dgm:pt>
    <dgm:pt modelId="{CA49FD6C-9AAE-44C3-AC89-4064B03F44A8}" type="pres">
      <dgm:prSet presAssocID="{6628BC80-3DE6-49B2-B5A0-2CFF3F690A38}" presName="dstNode" presStyleLbl="node1" presStyleIdx="0" presStyleCnt="3"/>
      <dgm:spPr/>
    </dgm:pt>
    <dgm:pt modelId="{27965DE8-2110-4292-B45F-C2789E0B4775}" type="pres">
      <dgm:prSet presAssocID="{CDC558B6-FE8D-4427-9DAC-20297088C1E7}" presName="text_1" presStyleLbl="node1" presStyleIdx="0" presStyleCnt="3">
        <dgm:presLayoutVars>
          <dgm:bulletEnabled val="1"/>
        </dgm:presLayoutVars>
      </dgm:prSet>
      <dgm:spPr/>
      <dgm:t>
        <a:bodyPr/>
        <a:lstStyle/>
        <a:p>
          <a:endParaRPr lang="es-PE"/>
        </a:p>
      </dgm:t>
    </dgm:pt>
    <dgm:pt modelId="{3EE096A4-3899-426F-81E2-94FEC8E838CA}" type="pres">
      <dgm:prSet presAssocID="{CDC558B6-FE8D-4427-9DAC-20297088C1E7}" presName="accent_1" presStyleCnt="0"/>
      <dgm:spPr/>
    </dgm:pt>
    <dgm:pt modelId="{F14F9F21-9DE7-4200-9236-A6DE39EA43D4}" type="pres">
      <dgm:prSet presAssocID="{CDC558B6-FE8D-4427-9DAC-20297088C1E7}" presName="accentRepeatNode" presStyleLbl="solidFgAcc1" presStyleIdx="0" presStyleCnt="3"/>
      <dgm:spPr/>
    </dgm:pt>
    <dgm:pt modelId="{030AA474-4706-4419-8634-43EF24EBAD6A}" type="pres">
      <dgm:prSet presAssocID="{038B5602-1E3F-4D55-9618-B464DF23E1DF}" presName="text_2" presStyleLbl="node1" presStyleIdx="1" presStyleCnt="3">
        <dgm:presLayoutVars>
          <dgm:bulletEnabled val="1"/>
        </dgm:presLayoutVars>
      </dgm:prSet>
      <dgm:spPr/>
      <dgm:t>
        <a:bodyPr/>
        <a:lstStyle/>
        <a:p>
          <a:endParaRPr lang="es-PE"/>
        </a:p>
      </dgm:t>
    </dgm:pt>
    <dgm:pt modelId="{7454578A-6537-4E53-B42C-AE7B5ED7822F}" type="pres">
      <dgm:prSet presAssocID="{038B5602-1E3F-4D55-9618-B464DF23E1DF}" presName="accent_2" presStyleCnt="0"/>
      <dgm:spPr/>
    </dgm:pt>
    <dgm:pt modelId="{BB81C383-B0DE-4695-8DE5-8F5CF12776A9}" type="pres">
      <dgm:prSet presAssocID="{038B5602-1E3F-4D55-9618-B464DF23E1DF}" presName="accentRepeatNode" presStyleLbl="solidFgAcc1" presStyleIdx="1" presStyleCnt="3"/>
      <dgm:spPr/>
    </dgm:pt>
    <dgm:pt modelId="{A1174823-2497-41D6-B6D1-C0AB28EAF3BF}" type="pres">
      <dgm:prSet presAssocID="{74AA56DD-E88F-4F4A-93CA-B5C3204FCE8A}" presName="text_3" presStyleLbl="node1" presStyleIdx="2" presStyleCnt="3" custScaleY="117895">
        <dgm:presLayoutVars>
          <dgm:bulletEnabled val="1"/>
        </dgm:presLayoutVars>
      </dgm:prSet>
      <dgm:spPr/>
      <dgm:t>
        <a:bodyPr/>
        <a:lstStyle/>
        <a:p>
          <a:endParaRPr lang="es-PE"/>
        </a:p>
      </dgm:t>
    </dgm:pt>
    <dgm:pt modelId="{CA65BA59-2AC9-4C1B-ADF8-B4C70023BA4B}" type="pres">
      <dgm:prSet presAssocID="{74AA56DD-E88F-4F4A-93CA-B5C3204FCE8A}" presName="accent_3" presStyleCnt="0"/>
      <dgm:spPr/>
    </dgm:pt>
    <dgm:pt modelId="{45CB6053-2195-4F71-856D-A96D17FBC4F7}" type="pres">
      <dgm:prSet presAssocID="{74AA56DD-E88F-4F4A-93CA-B5C3204FCE8A}" presName="accentRepeatNode" presStyleLbl="solidFgAcc1" presStyleIdx="2" presStyleCnt="3"/>
      <dgm:spPr/>
    </dgm:pt>
  </dgm:ptLst>
  <dgm:cxnLst>
    <dgm:cxn modelId="{6EFDCE18-641C-4690-A23D-7EB4F5403AE7}" srcId="{6628BC80-3DE6-49B2-B5A0-2CFF3F690A38}" destId="{038B5602-1E3F-4D55-9618-B464DF23E1DF}" srcOrd="1" destOrd="0" parTransId="{5A9DAAD2-7ADB-4908-A7B2-30CD54A7B8E9}" sibTransId="{AED8C49B-A28A-405A-A4A2-E24013C39638}"/>
    <dgm:cxn modelId="{80D8251D-198B-4E45-A8C7-BA0339B55FBD}" type="presOf" srcId="{74AA56DD-E88F-4F4A-93CA-B5C3204FCE8A}" destId="{A1174823-2497-41D6-B6D1-C0AB28EAF3BF}" srcOrd="0" destOrd="0" presId="urn:microsoft.com/office/officeart/2008/layout/VerticalCurvedList"/>
    <dgm:cxn modelId="{7831F343-30FE-4E0F-BEA3-BB6E73C18FCC}" type="presOf" srcId="{DF1EC2F1-C5DC-42E6-96DB-977BA05D51D6}" destId="{10F9E2FD-9C53-40A1-ABF4-BEDBA51624D4}" srcOrd="0" destOrd="0" presId="urn:microsoft.com/office/officeart/2008/layout/VerticalCurvedList"/>
    <dgm:cxn modelId="{BA5F2150-A532-4CE0-9352-E2F30C0ACEDF}" type="presOf" srcId="{038B5602-1E3F-4D55-9618-B464DF23E1DF}" destId="{030AA474-4706-4419-8634-43EF24EBAD6A}" srcOrd="0" destOrd="0" presId="urn:microsoft.com/office/officeart/2008/layout/VerticalCurvedList"/>
    <dgm:cxn modelId="{3501E1D7-9C12-4446-8515-FF3BD48ADB46}" type="presOf" srcId="{6628BC80-3DE6-49B2-B5A0-2CFF3F690A38}" destId="{5A17B871-3511-4400-A413-D0019D70B87F}" srcOrd="0" destOrd="0" presId="urn:microsoft.com/office/officeart/2008/layout/VerticalCurvedList"/>
    <dgm:cxn modelId="{8EE99F52-DCEC-48C0-AC05-9321DE37AF99}" srcId="{6628BC80-3DE6-49B2-B5A0-2CFF3F690A38}" destId="{CDC558B6-FE8D-4427-9DAC-20297088C1E7}" srcOrd="0" destOrd="0" parTransId="{ED67468F-387A-4B55-96C8-5F8D705B7C8C}" sibTransId="{DF1EC2F1-C5DC-42E6-96DB-977BA05D51D6}"/>
    <dgm:cxn modelId="{47F3CF2C-35F5-44FF-A2D4-70B91EAAEF1D}" type="presOf" srcId="{CDC558B6-FE8D-4427-9DAC-20297088C1E7}" destId="{27965DE8-2110-4292-B45F-C2789E0B4775}" srcOrd="0" destOrd="0" presId="urn:microsoft.com/office/officeart/2008/layout/VerticalCurvedList"/>
    <dgm:cxn modelId="{75CA32DC-8EE3-4D71-A9EE-BD5DF1D7925C}" srcId="{6628BC80-3DE6-49B2-B5A0-2CFF3F690A38}" destId="{74AA56DD-E88F-4F4A-93CA-B5C3204FCE8A}" srcOrd="2" destOrd="0" parTransId="{DB6D4F8F-BA28-4FA1-80F4-433AB17A9189}" sibTransId="{F9AC6446-0CB4-4F33-B6AA-0FFF526BED15}"/>
    <dgm:cxn modelId="{2AC2632A-9D11-4C7F-9F0C-840DDBE8CE03}" type="presParOf" srcId="{5A17B871-3511-4400-A413-D0019D70B87F}" destId="{72E4CBBE-AD85-4440-A01A-8C9F903B7787}" srcOrd="0" destOrd="0" presId="urn:microsoft.com/office/officeart/2008/layout/VerticalCurvedList"/>
    <dgm:cxn modelId="{973308D2-C304-4507-ADD9-20ECDEC50C06}" type="presParOf" srcId="{72E4CBBE-AD85-4440-A01A-8C9F903B7787}" destId="{CC5FEB75-8A42-434C-8415-AC7102A64EAA}" srcOrd="0" destOrd="0" presId="urn:microsoft.com/office/officeart/2008/layout/VerticalCurvedList"/>
    <dgm:cxn modelId="{DA0B3716-4EE0-408D-BD07-9C086881A987}" type="presParOf" srcId="{CC5FEB75-8A42-434C-8415-AC7102A64EAA}" destId="{278EC8AD-670F-4971-AD7A-EA1B9452ADA2}" srcOrd="0" destOrd="0" presId="urn:microsoft.com/office/officeart/2008/layout/VerticalCurvedList"/>
    <dgm:cxn modelId="{ADBB2572-B3D4-4C8B-B940-C2C488C30F72}" type="presParOf" srcId="{CC5FEB75-8A42-434C-8415-AC7102A64EAA}" destId="{10F9E2FD-9C53-40A1-ABF4-BEDBA51624D4}" srcOrd="1" destOrd="0" presId="urn:microsoft.com/office/officeart/2008/layout/VerticalCurvedList"/>
    <dgm:cxn modelId="{423FC688-62EC-43FB-808C-156865CB7BF0}" type="presParOf" srcId="{CC5FEB75-8A42-434C-8415-AC7102A64EAA}" destId="{BFEFCF25-5F0E-4492-AFC1-92EA9807A75D}" srcOrd="2" destOrd="0" presId="urn:microsoft.com/office/officeart/2008/layout/VerticalCurvedList"/>
    <dgm:cxn modelId="{31E6D673-EB9B-4DF1-B9F7-66CD94670119}" type="presParOf" srcId="{CC5FEB75-8A42-434C-8415-AC7102A64EAA}" destId="{CA49FD6C-9AAE-44C3-AC89-4064B03F44A8}" srcOrd="3" destOrd="0" presId="urn:microsoft.com/office/officeart/2008/layout/VerticalCurvedList"/>
    <dgm:cxn modelId="{0BDD3C97-897C-4499-844D-DFF158689717}" type="presParOf" srcId="{72E4CBBE-AD85-4440-A01A-8C9F903B7787}" destId="{27965DE8-2110-4292-B45F-C2789E0B4775}" srcOrd="1" destOrd="0" presId="urn:microsoft.com/office/officeart/2008/layout/VerticalCurvedList"/>
    <dgm:cxn modelId="{EF4EABA6-EF6F-4B0A-93A5-4BB89B3ABFE8}" type="presParOf" srcId="{72E4CBBE-AD85-4440-A01A-8C9F903B7787}" destId="{3EE096A4-3899-426F-81E2-94FEC8E838CA}" srcOrd="2" destOrd="0" presId="urn:microsoft.com/office/officeart/2008/layout/VerticalCurvedList"/>
    <dgm:cxn modelId="{A15BDA97-F18F-450C-92C1-156E60BE87EC}" type="presParOf" srcId="{3EE096A4-3899-426F-81E2-94FEC8E838CA}" destId="{F14F9F21-9DE7-4200-9236-A6DE39EA43D4}" srcOrd="0" destOrd="0" presId="urn:microsoft.com/office/officeart/2008/layout/VerticalCurvedList"/>
    <dgm:cxn modelId="{A8C190F4-15E1-4EC3-9CB0-AECFA3B86677}" type="presParOf" srcId="{72E4CBBE-AD85-4440-A01A-8C9F903B7787}" destId="{030AA474-4706-4419-8634-43EF24EBAD6A}" srcOrd="3" destOrd="0" presId="urn:microsoft.com/office/officeart/2008/layout/VerticalCurvedList"/>
    <dgm:cxn modelId="{4472FD77-1D21-4442-801A-6CDD7B1C9DD1}" type="presParOf" srcId="{72E4CBBE-AD85-4440-A01A-8C9F903B7787}" destId="{7454578A-6537-4E53-B42C-AE7B5ED7822F}" srcOrd="4" destOrd="0" presId="urn:microsoft.com/office/officeart/2008/layout/VerticalCurvedList"/>
    <dgm:cxn modelId="{9E8357F1-96D9-4035-AC30-733711894A3E}" type="presParOf" srcId="{7454578A-6537-4E53-B42C-AE7B5ED7822F}" destId="{BB81C383-B0DE-4695-8DE5-8F5CF12776A9}" srcOrd="0" destOrd="0" presId="urn:microsoft.com/office/officeart/2008/layout/VerticalCurvedList"/>
    <dgm:cxn modelId="{6C43E443-DFD5-4291-BD22-AE8163566A29}" type="presParOf" srcId="{72E4CBBE-AD85-4440-A01A-8C9F903B7787}" destId="{A1174823-2497-41D6-B6D1-C0AB28EAF3BF}" srcOrd="5" destOrd="0" presId="urn:microsoft.com/office/officeart/2008/layout/VerticalCurvedList"/>
    <dgm:cxn modelId="{09771F38-E7E0-4B29-95DB-8D9C03C6205A}" type="presParOf" srcId="{72E4CBBE-AD85-4440-A01A-8C9F903B7787}" destId="{CA65BA59-2AC9-4C1B-ADF8-B4C70023BA4B}" srcOrd="6" destOrd="0" presId="urn:microsoft.com/office/officeart/2008/layout/VerticalCurvedList"/>
    <dgm:cxn modelId="{2BEFD2D0-E65C-4371-8BDF-6FD8867BB553}" type="presParOf" srcId="{CA65BA59-2AC9-4C1B-ADF8-B4C70023BA4B}" destId="{45CB6053-2195-4F71-856D-A96D17FBC4F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3CC4549-F83C-4128-97D3-81960DD6D23B}" type="doc">
      <dgm:prSet loTypeId="urn:microsoft.com/office/officeart/2005/8/layout/vList3" loCatId="list" qsTypeId="urn:microsoft.com/office/officeart/2005/8/quickstyle/simple1" qsCatId="simple" csTypeId="urn:microsoft.com/office/officeart/2005/8/colors/accent1_2" csCatId="accent1" phldr="1"/>
      <dgm:spPr/>
    </dgm:pt>
    <dgm:pt modelId="{15A58EBC-B474-4424-A1BB-B115AD5A2146}">
      <dgm:prSet phldrT="[Texto]" custT="1"/>
      <dgm:spPr/>
      <dgm:t>
        <a:bodyPr/>
        <a:lstStyle/>
        <a:p>
          <a:r>
            <a:rPr lang="es-PE" sz="2000" dirty="0" smtClean="0">
              <a:latin typeface="Times New Roman" pitchFamily="18" charset="0"/>
              <a:cs typeface="Times New Roman" pitchFamily="18" charset="0"/>
            </a:rPr>
            <a:t>Ninguna alusión a la industria petroquímica </a:t>
          </a:r>
          <a:endParaRPr lang="es-PE" sz="2000" dirty="0">
            <a:latin typeface="Times New Roman" pitchFamily="18" charset="0"/>
            <a:cs typeface="Times New Roman" pitchFamily="18" charset="0"/>
          </a:endParaRPr>
        </a:p>
      </dgm:t>
    </dgm:pt>
    <dgm:pt modelId="{68AD3CCA-BB5D-4395-A0DA-9AEEDA6F8EDA}" type="parTrans" cxnId="{0D14EE9F-334F-4CFA-99D8-096BD0F60E1E}">
      <dgm:prSet/>
      <dgm:spPr/>
      <dgm:t>
        <a:bodyPr/>
        <a:lstStyle/>
        <a:p>
          <a:endParaRPr lang="es-PE"/>
        </a:p>
      </dgm:t>
    </dgm:pt>
    <dgm:pt modelId="{F2C219BD-7EF1-4E0C-A9FD-805773FDEB0C}" type="sibTrans" cxnId="{0D14EE9F-334F-4CFA-99D8-096BD0F60E1E}">
      <dgm:prSet/>
      <dgm:spPr/>
      <dgm:t>
        <a:bodyPr/>
        <a:lstStyle/>
        <a:p>
          <a:endParaRPr lang="es-PE"/>
        </a:p>
      </dgm:t>
    </dgm:pt>
    <dgm:pt modelId="{ECE5C696-BA94-4F35-A18D-2B7C3CFD5A58}">
      <dgm:prSet phldrT="[Texto]" custT="1"/>
      <dgm:spPr/>
      <dgm:t>
        <a:bodyPr/>
        <a:lstStyle/>
        <a:p>
          <a:r>
            <a:rPr lang="es-PE" sz="2000" dirty="0" smtClean="0">
              <a:latin typeface="Times New Roman" pitchFamily="18" charset="0"/>
              <a:cs typeface="Times New Roman" pitchFamily="18" charset="0"/>
            </a:rPr>
            <a:t>Ninguna alusión a la ventaja comparativa y competitiva de contar con gas natural como insumo clave</a:t>
          </a:r>
          <a:endParaRPr lang="es-PE" sz="2000" dirty="0">
            <a:latin typeface="Times New Roman" pitchFamily="18" charset="0"/>
            <a:cs typeface="Times New Roman" pitchFamily="18" charset="0"/>
          </a:endParaRPr>
        </a:p>
      </dgm:t>
    </dgm:pt>
    <dgm:pt modelId="{F7AFD0AB-2DF6-4811-83F4-2BE248208A19}" type="parTrans" cxnId="{73D7E3E3-B4DB-4ECD-8C34-CAF6295650FC}">
      <dgm:prSet/>
      <dgm:spPr/>
      <dgm:t>
        <a:bodyPr/>
        <a:lstStyle/>
        <a:p>
          <a:endParaRPr lang="es-PE"/>
        </a:p>
      </dgm:t>
    </dgm:pt>
    <dgm:pt modelId="{7450A956-95EA-4887-A0E0-E3E83B744C1B}" type="sibTrans" cxnId="{73D7E3E3-B4DB-4ECD-8C34-CAF6295650FC}">
      <dgm:prSet/>
      <dgm:spPr/>
      <dgm:t>
        <a:bodyPr/>
        <a:lstStyle/>
        <a:p>
          <a:endParaRPr lang="es-PE"/>
        </a:p>
      </dgm:t>
    </dgm:pt>
    <dgm:pt modelId="{6CB942B2-CCC1-4538-A7C7-09B8A96A5FAB}">
      <dgm:prSet phldrT="[Texto]" custT="1"/>
      <dgm:spPr/>
      <dgm:t>
        <a:bodyPr/>
        <a:lstStyle/>
        <a:p>
          <a:r>
            <a:rPr lang="es-PE" sz="2000" dirty="0" smtClean="0">
              <a:latin typeface="Times New Roman" pitchFamily="18" charset="0"/>
              <a:cs typeface="Times New Roman" pitchFamily="18" charset="0"/>
            </a:rPr>
            <a:t>Ninguna alusión a desarrollar proveedores nacionales o locales de bienes de capital y de servicios. Promover eslabonamientos internos</a:t>
          </a:r>
          <a:endParaRPr lang="es-PE" sz="2000" dirty="0">
            <a:latin typeface="Times New Roman" pitchFamily="18" charset="0"/>
            <a:cs typeface="Times New Roman" pitchFamily="18" charset="0"/>
          </a:endParaRPr>
        </a:p>
      </dgm:t>
    </dgm:pt>
    <dgm:pt modelId="{97E09ED7-08C5-48A3-9D74-EEFED4A8F20A}" type="parTrans" cxnId="{31EF295F-3CA6-477D-A321-999F63932518}">
      <dgm:prSet/>
      <dgm:spPr/>
      <dgm:t>
        <a:bodyPr/>
        <a:lstStyle/>
        <a:p>
          <a:endParaRPr lang="es-PE"/>
        </a:p>
      </dgm:t>
    </dgm:pt>
    <dgm:pt modelId="{BD59ED3D-47E1-47BC-A8FB-49219DF1C391}" type="sibTrans" cxnId="{31EF295F-3CA6-477D-A321-999F63932518}">
      <dgm:prSet/>
      <dgm:spPr/>
      <dgm:t>
        <a:bodyPr/>
        <a:lstStyle/>
        <a:p>
          <a:endParaRPr lang="es-PE"/>
        </a:p>
      </dgm:t>
    </dgm:pt>
    <dgm:pt modelId="{40594E4C-DB41-4E9E-9E0F-7E0E25DEC812}">
      <dgm:prSet phldrT="[Texto]" custT="1"/>
      <dgm:spPr/>
      <dgm:t>
        <a:bodyPr/>
        <a:lstStyle/>
        <a:p>
          <a:r>
            <a:rPr lang="es-PE" sz="2000" dirty="0" smtClean="0">
              <a:latin typeface="Times New Roman" pitchFamily="18" charset="0"/>
              <a:cs typeface="Times New Roman" pitchFamily="18" charset="0"/>
            </a:rPr>
            <a:t>Alusiones menores sin contenido preciso con relación al desarrollo regional y local</a:t>
          </a:r>
          <a:endParaRPr lang="es-PE" sz="2000" dirty="0">
            <a:latin typeface="Times New Roman" pitchFamily="18" charset="0"/>
            <a:cs typeface="Times New Roman" pitchFamily="18" charset="0"/>
          </a:endParaRPr>
        </a:p>
      </dgm:t>
    </dgm:pt>
    <dgm:pt modelId="{60A405E0-AAB9-4258-82A6-8CC5050DDF47}" type="parTrans" cxnId="{995E2D27-1937-4299-BD60-F76176C53FA6}">
      <dgm:prSet/>
      <dgm:spPr/>
      <dgm:t>
        <a:bodyPr/>
        <a:lstStyle/>
        <a:p>
          <a:endParaRPr lang="es-PE"/>
        </a:p>
      </dgm:t>
    </dgm:pt>
    <dgm:pt modelId="{4CED6B7A-A0D2-40F7-8A66-5CC7170E29BB}" type="sibTrans" cxnId="{995E2D27-1937-4299-BD60-F76176C53FA6}">
      <dgm:prSet/>
      <dgm:spPr/>
      <dgm:t>
        <a:bodyPr/>
        <a:lstStyle/>
        <a:p>
          <a:endParaRPr lang="es-PE"/>
        </a:p>
      </dgm:t>
    </dgm:pt>
    <dgm:pt modelId="{1FDE30BB-8C97-4D6F-9D01-DFE079B3349C}" type="pres">
      <dgm:prSet presAssocID="{D3CC4549-F83C-4128-97D3-81960DD6D23B}" presName="linearFlow" presStyleCnt="0">
        <dgm:presLayoutVars>
          <dgm:dir/>
          <dgm:resizeHandles val="exact"/>
        </dgm:presLayoutVars>
      </dgm:prSet>
      <dgm:spPr/>
    </dgm:pt>
    <dgm:pt modelId="{9B52E7BC-E213-4378-802A-7FE23AD7A8A2}" type="pres">
      <dgm:prSet presAssocID="{15A58EBC-B474-4424-A1BB-B115AD5A2146}" presName="composite" presStyleCnt="0"/>
      <dgm:spPr/>
    </dgm:pt>
    <dgm:pt modelId="{54267EC9-6E06-4C9C-900B-11CA041B68C0}" type="pres">
      <dgm:prSet presAssocID="{15A58EBC-B474-4424-A1BB-B115AD5A2146}" presName="imgShp" presStyleLbl="fgImgPlace1" presStyleIdx="0" presStyleCnt="4"/>
      <dgm:spPr/>
    </dgm:pt>
    <dgm:pt modelId="{72ED994E-2619-4EC1-843A-B144B8B34B6E}" type="pres">
      <dgm:prSet presAssocID="{15A58EBC-B474-4424-A1BB-B115AD5A2146}" presName="txShp" presStyleLbl="node1" presStyleIdx="0" presStyleCnt="4">
        <dgm:presLayoutVars>
          <dgm:bulletEnabled val="1"/>
        </dgm:presLayoutVars>
      </dgm:prSet>
      <dgm:spPr/>
      <dgm:t>
        <a:bodyPr/>
        <a:lstStyle/>
        <a:p>
          <a:endParaRPr lang="es-PE"/>
        </a:p>
      </dgm:t>
    </dgm:pt>
    <dgm:pt modelId="{9101426F-ED0B-474B-BA8D-21800F327D85}" type="pres">
      <dgm:prSet presAssocID="{F2C219BD-7EF1-4E0C-A9FD-805773FDEB0C}" presName="spacing" presStyleCnt="0"/>
      <dgm:spPr/>
    </dgm:pt>
    <dgm:pt modelId="{EB6327CC-22D3-4A71-B800-D1E456FC081A}" type="pres">
      <dgm:prSet presAssocID="{ECE5C696-BA94-4F35-A18D-2B7C3CFD5A58}" presName="composite" presStyleCnt="0"/>
      <dgm:spPr/>
    </dgm:pt>
    <dgm:pt modelId="{07A3523F-E3FB-4F16-941E-FA34BC29E13A}" type="pres">
      <dgm:prSet presAssocID="{ECE5C696-BA94-4F35-A18D-2B7C3CFD5A58}" presName="imgShp" presStyleLbl="fgImgPlace1" presStyleIdx="1" presStyleCnt="4"/>
      <dgm:spPr/>
    </dgm:pt>
    <dgm:pt modelId="{88A8F5DA-F10D-46CC-9795-73B58C80E42B}" type="pres">
      <dgm:prSet presAssocID="{ECE5C696-BA94-4F35-A18D-2B7C3CFD5A58}" presName="txShp" presStyleLbl="node1" presStyleIdx="1" presStyleCnt="4">
        <dgm:presLayoutVars>
          <dgm:bulletEnabled val="1"/>
        </dgm:presLayoutVars>
      </dgm:prSet>
      <dgm:spPr/>
      <dgm:t>
        <a:bodyPr/>
        <a:lstStyle/>
        <a:p>
          <a:endParaRPr lang="es-PE"/>
        </a:p>
      </dgm:t>
    </dgm:pt>
    <dgm:pt modelId="{D07AEC3F-9D64-4C48-9C05-E406E1244DCD}" type="pres">
      <dgm:prSet presAssocID="{7450A956-95EA-4887-A0E0-E3E83B744C1B}" presName="spacing" presStyleCnt="0"/>
      <dgm:spPr/>
    </dgm:pt>
    <dgm:pt modelId="{709CDE0A-0408-431D-90E9-74E84F9DE0D6}" type="pres">
      <dgm:prSet presAssocID="{6CB942B2-CCC1-4538-A7C7-09B8A96A5FAB}" presName="composite" presStyleCnt="0"/>
      <dgm:spPr/>
    </dgm:pt>
    <dgm:pt modelId="{46010F8F-2874-4369-A1FE-4EC6E463830E}" type="pres">
      <dgm:prSet presAssocID="{6CB942B2-CCC1-4538-A7C7-09B8A96A5FAB}" presName="imgShp" presStyleLbl="fgImgPlace1" presStyleIdx="2" presStyleCnt="4"/>
      <dgm:spPr/>
    </dgm:pt>
    <dgm:pt modelId="{0AE320E4-CEA6-4AE2-8109-57BD961C89A8}" type="pres">
      <dgm:prSet presAssocID="{6CB942B2-CCC1-4538-A7C7-09B8A96A5FAB}" presName="txShp" presStyleLbl="node1" presStyleIdx="2" presStyleCnt="4">
        <dgm:presLayoutVars>
          <dgm:bulletEnabled val="1"/>
        </dgm:presLayoutVars>
      </dgm:prSet>
      <dgm:spPr/>
      <dgm:t>
        <a:bodyPr/>
        <a:lstStyle/>
        <a:p>
          <a:endParaRPr lang="es-PE"/>
        </a:p>
      </dgm:t>
    </dgm:pt>
    <dgm:pt modelId="{0DBF7FFB-09A8-494B-B4F4-27FE483E93B2}" type="pres">
      <dgm:prSet presAssocID="{BD59ED3D-47E1-47BC-A8FB-49219DF1C391}" presName="spacing" presStyleCnt="0"/>
      <dgm:spPr/>
    </dgm:pt>
    <dgm:pt modelId="{D8FB44BF-E80D-455D-869A-F70AA4379D5A}" type="pres">
      <dgm:prSet presAssocID="{40594E4C-DB41-4E9E-9E0F-7E0E25DEC812}" presName="composite" presStyleCnt="0"/>
      <dgm:spPr/>
    </dgm:pt>
    <dgm:pt modelId="{DB68A6D4-0CC8-453E-B0CA-7F488D7B7081}" type="pres">
      <dgm:prSet presAssocID="{40594E4C-DB41-4E9E-9E0F-7E0E25DEC812}" presName="imgShp" presStyleLbl="fgImgPlace1" presStyleIdx="3" presStyleCnt="4"/>
      <dgm:spPr/>
    </dgm:pt>
    <dgm:pt modelId="{FAA119FE-8B2D-4F8A-9FF3-CC1C26F217CB}" type="pres">
      <dgm:prSet presAssocID="{40594E4C-DB41-4E9E-9E0F-7E0E25DEC812}" presName="txShp" presStyleLbl="node1" presStyleIdx="3" presStyleCnt="4">
        <dgm:presLayoutVars>
          <dgm:bulletEnabled val="1"/>
        </dgm:presLayoutVars>
      </dgm:prSet>
      <dgm:spPr/>
      <dgm:t>
        <a:bodyPr/>
        <a:lstStyle/>
        <a:p>
          <a:endParaRPr lang="es-PE"/>
        </a:p>
      </dgm:t>
    </dgm:pt>
  </dgm:ptLst>
  <dgm:cxnLst>
    <dgm:cxn modelId="{68BA3B24-B186-45C3-BC95-B7659CE0890C}" type="presOf" srcId="{15A58EBC-B474-4424-A1BB-B115AD5A2146}" destId="{72ED994E-2619-4EC1-843A-B144B8B34B6E}" srcOrd="0" destOrd="0" presId="urn:microsoft.com/office/officeart/2005/8/layout/vList3"/>
    <dgm:cxn modelId="{0D14EE9F-334F-4CFA-99D8-096BD0F60E1E}" srcId="{D3CC4549-F83C-4128-97D3-81960DD6D23B}" destId="{15A58EBC-B474-4424-A1BB-B115AD5A2146}" srcOrd="0" destOrd="0" parTransId="{68AD3CCA-BB5D-4395-A0DA-9AEEDA6F8EDA}" sibTransId="{F2C219BD-7EF1-4E0C-A9FD-805773FDEB0C}"/>
    <dgm:cxn modelId="{995E2D27-1937-4299-BD60-F76176C53FA6}" srcId="{D3CC4549-F83C-4128-97D3-81960DD6D23B}" destId="{40594E4C-DB41-4E9E-9E0F-7E0E25DEC812}" srcOrd="3" destOrd="0" parTransId="{60A405E0-AAB9-4258-82A6-8CC5050DDF47}" sibTransId="{4CED6B7A-A0D2-40F7-8A66-5CC7170E29BB}"/>
    <dgm:cxn modelId="{E5B2D995-375B-4DD1-B818-ADF774C623D2}" type="presOf" srcId="{6CB942B2-CCC1-4538-A7C7-09B8A96A5FAB}" destId="{0AE320E4-CEA6-4AE2-8109-57BD961C89A8}" srcOrd="0" destOrd="0" presId="urn:microsoft.com/office/officeart/2005/8/layout/vList3"/>
    <dgm:cxn modelId="{73D7E3E3-B4DB-4ECD-8C34-CAF6295650FC}" srcId="{D3CC4549-F83C-4128-97D3-81960DD6D23B}" destId="{ECE5C696-BA94-4F35-A18D-2B7C3CFD5A58}" srcOrd="1" destOrd="0" parTransId="{F7AFD0AB-2DF6-4811-83F4-2BE248208A19}" sibTransId="{7450A956-95EA-4887-A0E0-E3E83B744C1B}"/>
    <dgm:cxn modelId="{50EDB8A3-5A91-42E9-9EE4-96099433A58D}" type="presOf" srcId="{ECE5C696-BA94-4F35-A18D-2B7C3CFD5A58}" destId="{88A8F5DA-F10D-46CC-9795-73B58C80E42B}" srcOrd="0" destOrd="0" presId="urn:microsoft.com/office/officeart/2005/8/layout/vList3"/>
    <dgm:cxn modelId="{31EF295F-3CA6-477D-A321-999F63932518}" srcId="{D3CC4549-F83C-4128-97D3-81960DD6D23B}" destId="{6CB942B2-CCC1-4538-A7C7-09B8A96A5FAB}" srcOrd="2" destOrd="0" parTransId="{97E09ED7-08C5-48A3-9D74-EEFED4A8F20A}" sibTransId="{BD59ED3D-47E1-47BC-A8FB-49219DF1C391}"/>
    <dgm:cxn modelId="{4EC7953B-60DB-4D41-AE3B-05EC4B066DFF}" type="presOf" srcId="{D3CC4549-F83C-4128-97D3-81960DD6D23B}" destId="{1FDE30BB-8C97-4D6F-9D01-DFE079B3349C}" srcOrd="0" destOrd="0" presId="urn:microsoft.com/office/officeart/2005/8/layout/vList3"/>
    <dgm:cxn modelId="{6425386C-09CE-4211-BF2A-C24F3D9176AA}" type="presOf" srcId="{40594E4C-DB41-4E9E-9E0F-7E0E25DEC812}" destId="{FAA119FE-8B2D-4F8A-9FF3-CC1C26F217CB}" srcOrd="0" destOrd="0" presId="urn:microsoft.com/office/officeart/2005/8/layout/vList3"/>
    <dgm:cxn modelId="{1389C21A-028E-4C7D-99EB-AF795EB47364}" type="presParOf" srcId="{1FDE30BB-8C97-4D6F-9D01-DFE079B3349C}" destId="{9B52E7BC-E213-4378-802A-7FE23AD7A8A2}" srcOrd="0" destOrd="0" presId="urn:microsoft.com/office/officeart/2005/8/layout/vList3"/>
    <dgm:cxn modelId="{BBC82A0B-0819-4A94-8C18-49C1F1F9D04C}" type="presParOf" srcId="{9B52E7BC-E213-4378-802A-7FE23AD7A8A2}" destId="{54267EC9-6E06-4C9C-900B-11CA041B68C0}" srcOrd="0" destOrd="0" presId="urn:microsoft.com/office/officeart/2005/8/layout/vList3"/>
    <dgm:cxn modelId="{5516D30B-31CC-4969-9D10-0080A82ACA63}" type="presParOf" srcId="{9B52E7BC-E213-4378-802A-7FE23AD7A8A2}" destId="{72ED994E-2619-4EC1-843A-B144B8B34B6E}" srcOrd="1" destOrd="0" presId="urn:microsoft.com/office/officeart/2005/8/layout/vList3"/>
    <dgm:cxn modelId="{DE3965E1-CDE3-4C59-8E45-0BDFC5282FB5}" type="presParOf" srcId="{1FDE30BB-8C97-4D6F-9D01-DFE079B3349C}" destId="{9101426F-ED0B-474B-BA8D-21800F327D85}" srcOrd="1" destOrd="0" presId="urn:microsoft.com/office/officeart/2005/8/layout/vList3"/>
    <dgm:cxn modelId="{8D9E48E3-B03F-47AA-B549-C7D791AC9E0F}" type="presParOf" srcId="{1FDE30BB-8C97-4D6F-9D01-DFE079B3349C}" destId="{EB6327CC-22D3-4A71-B800-D1E456FC081A}" srcOrd="2" destOrd="0" presId="urn:microsoft.com/office/officeart/2005/8/layout/vList3"/>
    <dgm:cxn modelId="{BAE038C6-CBE8-4BA2-B77F-261A02127148}" type="presParOf" srcId="{EB6327CC-22D3-4A71-B800-D1E456FC081A}" destId="{07A3523F-E3FB-4F16-941E-FA34BC29E13A}" srcOrd="0" destOrd="0" presId="urn:microsoft.com/office/officeart/2005/8/layout/vList3"/>
    <dgm:cxn modelId="{1A65D37D-5508-4C57-B87F-E4C02F0DA351}" type="presParOf" srcId="{EB6327CC-22D3-4A71-B800-D1E456FC081A}" destId="{88A8F5DA-F10D-46CC-9795-73B58C80E42B}" srcOrd="1" destOrd="0" presId="urn:microsoft.com/office/officeart/2005/8/layout/vList3"/>
    <dgm:cxn modelId="{9ED280F8-D07B-45E3-80FE-C26894BF71A8}" type="presParOf" srcId="{1FDE30BB-8C97-4D6F-9D01-DFE079B3349C}" destId="{D07AEC3F-9D64-4C48-9C05-E406E1244DCD}" srcOrd="3" destOrd="0" presId="urn:microsoft.com/office/officeart/2005/8/layout/vList3"/>
    <dgm:cxn modelId="{CCE69281-C3AF-4FDA-A35E-0B6462E1CE46}" type="presParOf" srcId="{1FDE30BB-8C97-4D6F-9D01-DFE079B3349C}" destId="{709CDE0A-0408-431D-90E9-74E84F9DE0D6}" srcOrd="4" destOrd="0" presId="urn:microsoft.com/office/officeart/2005/8/layout/vList3"/>
    <dgm:cxn modelId="{6BCAF192-90A1-48A6-9721-422638518B60}" type="presParOf" srcId="{709CDE0A-0408-431D-90E9-74E84F9DE0D6}" destId="{46010F8F-2874-4369-A1FE-4EC6E463830E}" srcOrd="0" destOrd="0" presId="urn:microsoft.com/office/officeart/2005/8/layout/vList3"/>
    <dgm:cxn modelId="{F05931DD-94BD-488E-9A22-0CF7F3627AAE}" type="presParOf" srcId="{709CDE0A-0408-431D-90E9-74E84F9DE0D6}" destId="{0AE320E4-CEA6-4AE2-8109-57BD961C89A8}" srcOrd="1" destOrd="0" presId="urn:microsoft.com/office/officeart/2005/8/layout/vList3"/>
    <dgm:cxn modelId="{9D8AE60B-356F-4495-9CF7-31D6E4E3DFF6}" type="presParOf" srcId="{1FDE30BB-8C97-4D6F-9D01-DFE079B3349C}" destId="{0DBF7FFB-09A8-494B-B4F4-27FE483E93B2}" srcOrd="5" destOrd="0" presId="urn:microsoft.com/office/officeart/2005/8/layout/vList3"/>
    <dgm:cxn modelId="{90A60A29-E08B-4458-ABB6-48320B428149}" type="presParOf" srcId="{1FDE30BB-8C97-4D6F-9D01-DFE079B3349C}" destId="{D8FB44BF-E80D-455D-869A-F70AA4379D5A}" srcOrd="6" destOrd="0" presId="urn:microsoft.com/office/officeart/2005/8/layout/vList3"/>
    <dgm:cxn modelId="{6C94F334-240C-4824-8BAA-D59F504F8598}" type="presParOf" srcId="{D8FB44BF-E80D-455D-869A-F70AA4379D5A}" destId="{DB68A6D4-0CC8-453E-B0CA-7F488D7B7081}" srcOrd="0" destOrd="0" presId="urn:microsoft.com/office/officeart/2005/8/layout/vList3"/>
    <dgm:cxn modelId="{F5DF2E17-EC2A-44BF-B577-69DA660AA3E6}" type="presParOf" srcId="{D8FB44BF-E80D-455D-869A-F70AA4379D5A}" destId="{FAA119FE-8B2D-4F8A-9FF3-CC1C26F217CB}"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74C91C-9375-417D-92C9-92DB4FF4CA8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PE"/>
        </a:p>
      </dgm:t>
    </dgm:pt>
    <dgm:pt modelId="{3BFE9818-3859-46CE-9812-06DF6A0A3B50}">
      <dgm:prSet phldrT="[Texto]"/>
      <dgm:spPr/>
      <dgm:t>
        <a:bodyPr/>
        <a:lstStyle/>
        <a:p>
          <a:r>
            <a:rPr lang="es-PE" dirty="0" smtClean="0">
              <a:latin typeface="Times New Roman" pitchFamily="18" charset="0"/>
              <a:cs typeface="Times New Roman" pitchFamily="18" charset="0"/>
            </a:rPr>
            <a:t>Energético al no utilizar intensamente gas natural (1.4% del PBI)</a:t>
          </a:r>
          <a:endParaRPr lang="es-PE" dirty="0">
            <a:latin typeface="Times New Roman" pitchFamily="18" charset="0"/>
            <a:cs typeface="Times New Roman" pitchFamily="18" charset="0"/>
          </a:endParaRPr>
        </a:p>
      </dgm:t>
    </dgm:pt>
    <dgm:pt modelId="{D3078624-4ACD-4078-935A-A9A496D30180}" type="parTrans" cxnId="{64EBC15D-11C9-4097-A64C-EDDBE73CCA16}">
      <dgm:prSet/>
      <dgm:spPr/>
      <dgm:t>
        <a:bodyPr/>
        <a:lstStyle/>
        <a:p>
          <a:endParaRPr lang="es-PE"/>
        </a:p>
      </dgm:t>
    </dgm:pt>
    <dgm:pt modelId="{642B6CFE-FADA-4D11-8D31-ECDD76AD0584}" type="sibTrans" cxnId="{64EBC15D-11C9-4097-A64C-EDDBE73CCA16}">
      <dgm:prSet/>
      <dgm:spPr/>
      <dgm:t>
        <a:bodyPr/>
        <a:lstStyle/>
        <a:p>
          <a:endParaRPr lang="es-PE"/>
        </a:p>
      </dgm:t>
    </dgm:pt>
    <dgm:pt modelId="{D31F942F-A6B4-4434-8D6A-A711ABEC1B71}">
      <dgm:prSet phldrT="[Texto]"/>
      <dgm:spPr/>
      <dgm:t>
        <a:bodyPr/>
        <a:lstStyle/>
        <a:p>
          <a:r>
            <a:rPr lang="es-PE" dirty="0" smtClean="0">
              <a:latin typeface="Times New Roman" pitchFamily="18" charset="0"/>
              <a:cs typeface="Times New Roman" pitchFamily="18" charset="0"/>
            </a:rPr>
            <a:t>Cadenas logísticas del comercio exterior (1.6% del PBI)</a:t>
          </a:r>
          <a:endParaRPr lang="es-PE" dirty="0">
            <a:latin typeface="Times New Roman" pitchFamily="18" charset="0"/>
            <a:cs typeface="Times New Roman" pitchFamily="18" charset="0"/>
          </a:endParaRPr>
        </a:p>
      </dgm:t>
    </dgm:pt>
    <dgm:pt modelId="{F9718CA4-2560-40DE-930C-3B63DEC9B224}" type="parTrans" cxnId="{3A52BE57-2C55-45B4-B4C2-C95851A8E2AC}">
      <dgm:prSet/>
      <dgm:spPr/>
      <dgm:t>
        <a:bodyPr/>
        <a:lstStyle/>
        <a:p>
          <a:endParaRPr lang="es-PE"/>
        </a:p>
      </dgm:t>
    </dgm:pt>
    <dgm:pt modelId="{E1793A93-17C1-46AB-87BB-B9DAEF4F39CE}" type="sibTrans" cxnId="{3A52BE57-2C55-45B4-B4C2-C95851A8E2AC}">
      <dgm:prSet/>
      <dgm:spPr/>
      <dgm:t>
        <a:bodyPr/>
        <a:lstStyle/>
        <a:p>
          <a:endParaRPr lang="es-PE"/>
        </a:p>
      </dgm:t>
    </dgm:pt>
    <dgm:pt modelId="{736A6EE9-EBA2-49DB-BCCE-D641EE23F105}">
      <dgm:prSet phldrT="[Texto]"/>
      <dgm:spPr/>
      <dgm:t>
        <a:bodyPr/>
        <a:lstStyle/>
        <a:p>
          <a:r>
            <a:rPr lang="es-PE" dirty="0" smtClean="0">
              <a:latin typeface="Times New Roman" pitchFamily="18" charset="0"/>
              <a:cs typeface="Times New Roman" pitchFamily="18" charset="0"/>
            </a:rPr>
            <a:t>Financieros para las MYPIME (0.8% del PBI)</a:t>
          </a:r>
          <a:endParaRPr lang="es-PE" dirty="0">
            <a:latin typeface="Times New Roman" pitchFamily="18" charset="0"/>
            <a:cs typeface="Times New Roman" pitchFamily="18" charset="0"/>
          </a:endParaRPr>
        </a:p>
      </dgm:t>
    </dgm:pt>
    <dgm:pt modelId="{562E17C9-005E-45DF-BB17-37BB85A0AC5F}" type="parTrans" cxnId="{8EE75152-3937-4D74-8485-8F751AE27428}">
      <dgm:prSet/>
      <dgm:spPr/>
      <dgm:t>
        <a:bodyPr/>
        <a:lstStyle/>
        <a:p>
          <a:endParaRPr lang="es-PE"/>
        </a:p>
      </dgm:t>
    </dgm:pt>
    <dgm:pt modelId="{E60D0234-E6BE-448E-9533-D8D7BC4BFC88}" type="sibTrans" cxnId="{8EE75152-3937-4D74-8485-8F751AE27428}">
      <dgm:prSet/>
      <dgm:spPr/>
      <dgm:t>
        <a:bodyPr/>
        <a:lstStyle/>
        <a:p>
          <a:endParaRPr lang="es-PE"/>
        </a:p>
      </dgm:t>
    </dgm:pt>
    <dgm:pt modelId="{F8680654-9A44-47F5-9A30-F77566EA3403}" type="pres">
      <dgm:prSet presAssocID="{3474C91C-9375-417D-92C9-92DB4FF4CA8E}" presName="Name0" presStyleCnt="0">
        <dgm:presLayoutVars>
          <dgm:chMax val="7"/>
          <dgm:chPref val="7"/>
          <dgm:dir/>
        </dgm:presLayoutVars>
      </dgm:prSet>
      <dgm:spPr/>
      <dgm:t>
        <a:bodyPr/>
        <a:lstStyle/>
        <a:p>
          <a:endParaRPr lang="es-PE"/>
        </a:p>
      </dgm:t>
    </dgm:pt>
    <dgm:pt modelId="{AC37CECA-7B8F-4066-AF0F-EF000F6ACC17}" type="pres">
      <dgm:prSet presAssocID="{3474C91C-9375-417D-92C9-92DB4FF4CA8E}" presName="Name1" presStyleCnt="0"/>
      <dgm:spPr/>
    </dgm:pt>
    <dgm:pt modelId="{3E265D44-2CD4-4D8D-8047-96C07D0200E2}" type="pres">
      <dgm:prSet presAssocID="{3474C91C-9375-417D-92C9-92DB4FF4CA8E}" presName="cycle" presStyleCnt="0"/>
      <dgm:spPr/>
    </dgm:pt>
    <dgm:pt modelId="{44326C8F-94FB-47FB-AA6E-EE6B00057894}" type="pres">
      <dgm:prSet presAssocID="{3474C91C-9375-417D-92C9-92DB4FF4CA8E}" presName="srcNode" presStyleLbl="node1" presStyleIdx="0" presStyleCnt="3"/>
      <dgm:spPr/>
    </dgm:pt>
    <dgm:pt modelId="{C24AB2AE-37BE-4EF6-8FD3-10A2F515CAFE}" type="pres">
      <dgm:prSet presAssocID="{3474C91C-9375-417D-92C9-92DB4FF4CA8E}" presName="conn" presStyleLbl="parChTrans1D2" presStyleIdx="0" presStyleCnt="1"/>
      <dgm:spPr/>
      <dgm:t>
        <a:bodyPr/>
        <a:lstStyle/>
        <a:p>
          <a:endParaRPr lang="es-PE"/>
        </a:p>
      </dgm:t>
    </dgm:pt>
    <dgm:pt modelId="{B209D28D-D67D-460C-9D6B-D5757B8E9B9F}" type="pres">
      <dgm:prSet presAssocID="{3474C91C-9375-417D-92C9-92DB4FF4CA8E}" presName="extraNode" presStyleLbl="node1" presStyleIdx="0" presStyleCnt="3"/>
      <dgm:spPr/>
    </dgm:pt>
    <dgm:pt modelId="{969D20F1-19C4-4F50-BA38-E3DC1F934FC1}" type="pres">
      <dgm:prSet presAssocID="{3474C91C-9375-417D-92C9-92DB4FF4CA8E}" presName="dstNode" presStyleLbl="node1" presStyleIdx="0" presStyleCnt="3"/>
      <dgm:spPr/>
    </dgm:pt>
    <dgm:pt modelId="{DBF81EE0-69DE-4B32-97E4-E10145D4A398}" type="pres">
      <dgm:prSet presAssocID="{3BFE9818-3859-46CE-9812-06DF6A0A3B50}" presName="text_1" presStyleLbl="node1" presStyleIdx="0" presStyleCnt="3">
        <dgm:presLayoutVars>
          <dgm:bulletEnabled val="1"/>
        </dgm:presLayoutVars>
      </dgm:prSet>
      <dgm:spPr/>
      <dgm:t>
        <a:bodyPr/>
        <a:lstStyle/>
        <a:p>
          <a:endParaRPr lang="es-PE"/>
        </a:p>
      </dgm:t>
    </dgm:pt>
    <dgm:pt modelId="{91A8EA69-4EA2-408B-9D82-ACDB272A97CD}" type="pres">
      <dgm:prSet presAssocID="{3BFE9818-3859-46CE-9812-06DF6A0A3B50}" presName="accent_1" presStyleCnt="0"/>
      <dgm:spPr/>
    </dgm:pt>
    <dgm:pt modelId="{D36761F6-D170-4EE3-9877-7DD3247A5C02}" type="pres">
      <dgm:prSet presAssocID="{3BFE9818-3859-46CE-9812-06DF6A0A3B50}" presName="accentRepeatNode" presStyleLbl="solidFgAcc1" presStyleIdx="0" presStyleCnt="3"/>
      <dgm:spPr/>
    </dgm:pt>
    <dgm:pt modelId="{0A123F31-4B65-41CE-B750-350F65928881}" type="pres">
      <dgm:prSet presAssocID="{D31F942F-A6B4-4434-8D6A-A711ABEC1B71}" presName="text_2" presStyleLbl="node1" presStyleIdx="1" presStyleCnt="3">
        <dgm:presLayoutVars>
          <dgm:bulletEnabled val="1"/>
        </dgm:presLayoutVars>
      </dgm:prSet>
      <dgm:spPr/>
      <dgm:t>
        <a:bodyPr/>
        <a:lstStyle/>
        <a:p>
          <a:endParaRPr lang="es-PE"/>
        </a:p>
      </dgm:t>
    </dgm:pt>
    <dgm:pt modelId="{1AD636A7-9B86-4702-B1A5-7D0F8DD82CD7}" type="pres">
      <dgm:prSet presAssocID="{D31F942F-A6B4-4434-8D6A-A711ABEC1B71}" presName="accent_2" presStyleCnt="0"/>
      <dgm:spPr/>
    </dgm:pt>
    <dgm:pt modelId="{146366AC-BA5D-454D-9FF2-29B77393C029}" type="pres">
      <dgm:prSet presAssocID="{D31F942F-A6B4-4434-8D6A-A711ABEC1B71}" presName="accentRepeatNode" presStyleLbl="solidFgAcc1" presStyleIdx="1" presStyleCnt="3"/>
      <dgm:spPr/>
    </dgm:pt>
    <dgm:pt modelId="{4F681399-D13A-4FF8-A42F-AADB155879E1}" type="pres">
      <dgm:prSet presAssocID="{736A6EE9-EBA2-49DB-BCCE-D641EE23F105}" presName="text_3" presStyleLbl="node1" presStyleIdx="2" presStyleCnt="3">
        <dgm:presLayoutVars>
          <dgm:bulletEnabled val="1"/>
        </dgm:presLayoutVars>
      </dgm:prSet>
      <dgm:spPr/>
      <dgm:t>
        <a:bodyPr/>
        <a:lstStyle/>
        <a:p>
          <a:endParaRPr lang="es-PE"/>
        </a:p>
      </dgm:t>
    </dgm:pt>
    <dgm:pt modelId="{4CDF2FFE-90BA-43D4-AC71-9AAE5186658A}" type="pres">
      <dgm:prSet presAssocID="{736A6EE9-EBA2-49DB-BCCE-D641EE23F105}" presName="accent_3" presStyleCnt="0"/>
      <dgm:spPr/>
    </dgm:pt>
    <dgm:pt modelId="{4FE33D0E-FE25-42A5-9773-1913647F8814}" type="pres">
      <dgm:prSet presAssocID="{736A6EE9-EBA2-49DB-BCCE-D641EE23F105}" presName="accentRepeatNode" presStyleLbl="solidFgAcc1" presStyleIdx="2" presStyleCnt="3"/>
      <dgm:spPr/>
    </dgm:pt>
  </dgm:ptLst>
  <dgm:cxnLst>
    <dgm:cxn modelId="{3A52BE57-2C55-45B4-B4C2-C95851A8E2AC}" srcId="{3474C91C-9375-417D-92C9-92DB4FF4CA8E}" destId="{D31F942F-A6B4-4434-8D6A-A711ABEC1B71}" srcOrd="1" destOrd="0" parTransId="{F9718CA4-2560-40DE-930C-3B63DEC9B224}" sibTransId="{E1793A93-17C1-46AB-87BB-B9DAEF4F39CE}"/>
    <dgm:cxn modelId="{CB55CB92-5E26-4E48-84AD-F40165E7302A}" type="presOf" srcId="{D31F942F-A6B4-4434-8D6A-A711ABEC1B71}" destId="{0A123F31-4B65-41CE-B750-350F65928881}" srcOrd="0" destOrd="0" presId="urn:microsoft.com/office/officeart/2008/layout/VerticalCurvedList"/>
    <dgm:cxn modelId="{8093BBFF-2EB0-4CF3-8093-296930664406}" type="presOf" srcId="{3474C91C-9375-417D-92C9-92DB4FF4CA8E}" destId="{F8680654-9A44-47F5-9A30-F77566EA3403}" srcOrd="0" destOrd="0" presId="urn:microsoft.com/office/officeart/2008/layout/VerticalCurvedList"/>
    <dgm:cxn modelId="{8EE75152-3937-4D74-8485-8F751AE27428}" srcId="{3474C91C-9375-417D-92C9-92DB4FF4CA8E}" destId="{736A6EE9-EBA2-49DB-BCCE-D641EE23F105}" srcOrd="2" destOrd="0" parTransId="{562E17C9-005E-45DF-BB17-37BB85A0AC5F}" sibTransId="{E60D0234-E6BE-448E-9533-D8D7BC4BFC88}"/>
    <dgm:cxn modelId="{C2D2F006-B940-472D-A41C-D1EC15572E66}" type="presOf" srcId="{642B6CFE-FADA-4D11-8D31-ECDD76AD0584}" destId="{C24AB2AE-37BE-4EF6-8FD3-10A2F515CAFE}" srcOrd="0" destOrd="0" presId="urn:microsoft.com/office/officeart/2008/layout/VerticalCurvedList"/>
    <dgm:cxn modelId="{C3FA98ED-470C-4A39-A25D-DBBB0C03693C}" type="presOf" srcId="{3BFE9818-3859-46CE-9812-06DF6A0A3B50}" destId="{DBF81EE0-69DE-4B32-97E4-E10145D4A398}" srcOrd="0" destOrd="0" presId="urn:microsoft.com/office/officeart/2008/layout/VerticalCurvedList"/>
    <dgm:cxn modelId="{B9D29E73-3748-4F05-9F86-08BFC10454E1}" type="presOf" srcId="{736A6EE9-EBA2-49DB-BCCE-D641EE23F105}" destId="{4F681399-D13A-4FF8-A42F-AADB155879E1}" srcOrd="0" destOrd="0" presId="urn:microsoft.com/office/officeart/2008/layout/VerticalCurvedList"/>
    <dgm:cxn modelId="{64EBC15D-11C9-4097-A64C-EDDBE73CCA16}" srcId="{3474C91C-9375-417D-92C9-92DB4FF4CA8E}" destId="{3BFE9818-3859-46CE-9812-06DF6A0A3B50}" srcOrd="0" destOrd="0" parTransId="{D3078624-4ACD-4078-935A-A9A496D30180}" sibTransId="{642B6CFE-FADA-4D11-8D31-ECDD76AD0584}"/>
    <dgm:cxn modelId="{946900E6-CD0C-48B4-A6BA-3096A978DDA4}" type="presParOf" srcId="{F8680654-9A44-47F5-9A30-F77566EA3403}" destId="{AC37CECA-7B8F-4066-AF0F-EF000F6ACC17}" srcOrd="0" destOrd="0" presId="urn:microsoft.com/office/officeart/2008/layout/VerticalCurvedList"/>
    <dgm:cxn modelId="{91485A3A-C265-4DBD-9D7F-0F309878D988}" type="presParOf" srcId="{AC37CECA-7B8F-4066-AF0F-EF000F6ACC17}" destId="{3E265D44-2CD4-4D8D-8047-96C07D0200E2}" srcOrd="0" destOrd="0" presId="urn:microsoft.com/office/officeart/2008/layout/VerticalCurvedList"/>
    <dgm:cxn modelId="{D9DAAF1D-5B56-4EE5-9A69-0E0ABB078CE3}" type="presParOf" srcId="{3E265D44-2CD4-4D8D-8047-96C07D0200E2}" destId="{44326C8F-94FB-47FB-AA6E-EE6B00057894}" srcOrd="0" destOrd="0" presId="urn:microsoft.com/office/officeart/2008/layout/VerticalCurvedList"/>
    <dgm:cxn modelId="{EADF8F89-A9F0-4300-AE27-9546B82BC2E8}" type="presParOf" srcId="{3E265D44-2CD4-4D8D-8047-96C07D0200E2}" destId="{C24AB2AE-37BE-4EF6-8FD3-10A2F515CAFE}" srcOrd="1" destOrd="0" presId="urn:microsoft.com/office/officeart/2008/layout/VerticalCurvedList"/>
    <dgm:cxn modelId="{397D8C61-8094-4748-8DCF-C68EF3447C06}" type="presParOf" srcId="{3E265D44-2CD4-4D8D-8047-96C07D0200E2}" destId="{B209D28D-D67D-460C-9D6B-D5757B8E9B9F}" srcOrd="2" destOrd="0" presId="urn:microsoft.com/office/officeart/2008/layout/VerticalCurvedList"/>
    <dgm:cxn modelId="{ABFCE240-E35E-4559-B791-DA7A8922F544}" type="presParOf" srcId="{3E265D44-2CD4-4D8D-8047-96C07D0200E2}" destId="{969D20F1-19C4-4F50-BA38-E3DC1F934FC1}" srcOrd="3" destOrd="0" presId="urn:microsoft.com/office/officeart/2008/layout/VerticalCurvedList"/>
    <dgm:cxn modelId="{A19B142F-CB9D-46F9-B377-23EE68BB870E}" type="presParOf" srcId="{AC37CECA-7B8F-4066-AF0F-EF000F6ACC17}" destId="{DBF81EE0-69DE-4B32-97E4-E10145D4A398}" srcOrd="1" destOrd="0" presId="urn:microsoft.com/office/officeart/2008/layout/VerticalCurvedList"/>
    <dgm:cxn modelId="{996F226B-8D40-45DE-B127-FC71C33B6714}" type="presParOf" srcId="{AC37CECA-7B8F-4066-AF0F-EF000F6ACC17}" destId="{91A8EA69-4EA2-408B-9D82-ACDB272A97CD}" srcOrd="2" destOrd="0" presId="urn:microsoft.com/office/officeart/2008/layout/VerticalCurvedList"/>
    <dgm:cxn modelId="{69E3519A-D545-4B3A-B650-953717858A4A}" type="presParOf" srcId="{91A8EA69-4EA2-408B-9D82-ACDB272A97CD}" destId="{D36761F6-D170-4EE3-9877-7DD3247A5C02}" srcOrd="0" destOrd="0" presId="urn:microsoft.com/office/officeart/2008/layout/VerticalCurvedList"/>
    <dgm:cxn modelId="{3F659B56-0D98-4360-952B-AFFCDB157AA3}" type="presParOf" srcId="{AC37CECA-7B8F-4066-AF0F-EF000F6ACC17}" destId="{0A123F31-4B65-41CE-B750-350F65928881}" srcOrd="3" destOrd="0" presId="urn:microsoft.com/office/officeart/2008/layout/VerticalCurvedList"/>
    <dgm:cxn modelId="{B8692168-0D4B-4BA3-838D-C99AB08A6E17}" type="presParOf" srcId="{AC37CECA-7B8F-4066-AF0F-EF000F6ACC17}" destId="{1AD636A7-9B86-4702-B1A5-7D0F8DD82CD7}" srcOrd="4" destOrd="0" presId="urn:microsoft.com/office/officeart/2008/layout/VerticalCurvedList"/>
    <dgm:cxn modelId="{154EE18C-A6F8-41F2-A190-89EC3902ED26}" type="presParOf" srcId="{1AD636A7-9B86-4702-B1A5-7D0F8DD82CD7}" destId="{146366AC-BA5D-454D-9FF2-29B77393C029}" srcOrd="0" destOrd="0" presId="urn:microsoft.com/office/officeart/2008/layout/VerticalCurvedList"/>
    <dgm:cxn modelId="{8D265355-7CDC-469A-BAB3-E05F952853E1}" type="presParOf" srcId="{AC37CECA-7B8F-4066-AF0F-EF000F6ACC17}" destId="{4F681399-D13A-4FF8-A42F-AADB155879E1}" srcOrd="5" destOrd="0" presId="urn:microsoft.com/office/officeart/2008/layout/VerticalCurvedList"/>
    <dgm:cxn modelId="{18531A26-130A-4626-B54D-92F93B9D03AB}" type="presParOf" srcId="{AC37CECA-7B8F-4066-AF0F-EF000F6ACC17}" destId="{4CDF2FFE-90BA-43D4-AC71-9AAE5186658A}" srcOrd="6" destOrd="0" presId="urn:microsoft.com/office/officeart/2008/layout/VerticalCurvedList"/>
    <dgm:cxn modelId="{5F966A61-4EBA-4A49-86FC-242BECC0B2F3}" type="presParOf" srcId="{4CDF2FFE-90BA-43D4-AC71-9AAE5186658A}" destId="{4FE33D0E-FE25-42A5-9773-1913647F881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F91FD2E-E151-428E-999D-AB90539DC60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PE"/>
        </a:p>
      </dgm:t>
    </dgm:pt>
    <dgm:pt modelId="{899A348C-8CFD-4ED8-BAC8-BFA8AD56CF10}">
      <dgm:prSet phldrT="[Texto]" custT="1"/>
      <dgm:spPr/>
      <dgm:t>
        <a:bodyPr/>
        <a:lstStyle/>
        <a:p>
          <a:pPr algn="just"/>
          <a:r>
            <a:rPr lang="es-PE" sz="2400" dirty="0" smtClean="0">
              <a:latin typeface="Times New Roman" pitchFamily="18" charset="0"/>
              <a:cs typeface="Times New Roman" pitchFamily="18" charset="0"/>
            </a:rPr>
            <a:t>Aparece en la ley 29852 de abril de 2012 como un sistema que permite dotar de la infraestructura requerida para brindar seguridad al sistema energético</a:t>
          </a:r>
          <a:endParaRPr lang="es-PE" sz="2400" dirty="0">
            <a:latin typeface="Times New Roman" pitchFamily="18" charset="0"/>
            <a:cs typeface="Times New Roman" pitchFamily="18" charset="0"/>
          </a:endParaRPr>
        </a:p>
      </dgm:t>
    </dgm:pt>
    <dgm:pt modelId="{D22D4AC1-05C8-43B1-92B3-D43F9B122EF9}" type="parTrans" cxnId="{60F04EDB-33F7-4F2C-9F39-85FFFCE5AE68}">
      <dgm:prSet/>
      <dgm:spPr/>
      <dgm:t>
        <a:bodyPr/>
        <a:lstStyle/>
        <a:p>
          <a:endParaRPr lang="es-PE" sz="1050"/>
        </a:p>
      </dgm:t>
    </dgm:pt>
    <dgm:pt modelId="{1F631750-30E0-47E6-86F3-461B5AA88985}" type="sibTrans" cxnId="{60F04EDB-33F7-4F2C-9F39-85FFFCE5AE68}">
      <dgm:prSet/>
      <dgm:spPr/>
      <dgm:t>
        <a:bodyPr/>
        <a:lstStyle/>
        <a:p>
          <a:endParaRPr lang="es-PE" sz="1050"/>
        </a:p>
      </dgm:t>
    </dgm:pt>
    <dgm:pt modelId="{F375D76B-0A5E-4987-9B7D-0999CC4B21A4}">
      <dgm:prSet phldrT="[Texto]" custT="1"/>
      <dgm:spPr/>
      <dgm:t>
        <a:bodyPr/>
        <a:lstStyle/>
        <a:p>
          <a:pPr algn="just"/>
          <a:r>
            <a:rPr lang="es-PE" sz="2400" dirty="0" smtClean="0">
              <a:latin typeface="Times New Roman" pitchFamily="18" charset="0"/>
            </a:rPr>
            <a:t>El concepto de seguridad energética no aparece en la misión, visión, objetivos generales y en las funciones del MEM</a:t>
          </a:r>
          <a:endParaRPr lang="es-PE" sz="2400" dirty="0">
            <a:latin typeface="Times New Roman" pitchFamily="18" charset="0"/>
            <a:cs typeface="Times New Roman" pitchFamily="18" charset="0"/>
          </a:endParaRPr>
        </a:p>
      </dgm:t>
    </dgm:pt>
    <dgm:pt modelId="{18340937-A14F-4D87-A214-032EF50A2B71}" type="parTrans" cxnId="{E8F925D0-3C68-4574-86BD-954496416A58}">
      <dgm:prSet/>
      <dgm:spPr/>
      <dgm:t>
        <a:bodyPr/>
        <a:lstStyle/>
        <a:p>
          <a:endParaRPr lang="es-PE" sz="1050"/>
        </a:p>
      </dgm:t>
    </dgm:pt>
    <dgm:pt modelId="{009FE0F9-51F0-455C-889E-B1B9D50B59C6}" type="sibTrans" cxnId="{E8F925D0-3C68-4574-86BD-954496416A58}">
      <dgm:prSet/>
      <dgm:spPr/>
      <dgm:t>
        <a:bodyPr/>
        <a:lstStyle/>
        <a:p>
          <a:endParaRPr lang="es-PE" sz="1050"/>
        </a:p>
      </dgm:t>
    </dgm:pt>
    <dgm:pt modelId="{ECE89F8F-94AB-44EB-A633-65499D97ECB1}">
      <dgm:prSet custT="1"/>
      <dgm:spPr/>
      <dgm:t>
        <a:bodyPr/>
        <a:lstStyle/>
        <a:p>
          <a:pPr algn="just"/>
          <a:r>
            <a:rPr lang="es-PE" sz="2400" dirty="0" smtClean="0">
              <a:latin typeface="Times New Roman" pitchFamily="18" charset="0"/>
            </a:rPr>
            <a:t>PETROPERÚ incorpora el tema de seguridad energética en su visión a partir de 2012-2013. Sin embargo, se trata de un documento con metas desautorizadas</a:t>
          </a:r>
          <a:endParaRPr lang="es-PE" sz="2400" dirty="0">
            <a:latin typeface="Times New Roman" pitchFamily="18" charset="0"/>
            <a:cs typeface="Times New Roman" pitchFamily="18" charset="0"/>
          </a:endParaRPr>
        </a:p>
      </dgm:t>
    </dgm:pt>
    <dgm:pt modelId="{D5C8AC85-FD6B-4394-86BC-E64CF8900A96}" type="parTrans" cxnId="{DE1A8861-AEBF-4254-BF34-2EEB1F7E2748}">
      <dgm:prSet/>
      <dgm:spPr/>
      <dgm:t>
        <a:bodyPr/>
        <a:lstStyle/>
        <a:p>
          <a:endParaRPr lang="es-PE" sz="1050"/>
        </a:p>
      </dgm:t>
    </dgm:pt>
    <dgm:pt modelId="{6B06C9AA-2A07-45F6-9356-DD8B2353A985}" type="sibTrans" cxnId="{DE1A8861-AEBF-4254-BF34-2EEB1F7E2748}">
      <dgm:prSet/>
      <dgm:spPr/>
      <dgm:t>
        <a:bodyPr/>
        <a:lstStyle/>
        <a:p>
          <a:endParaRPr lang="es-PE" sz="1050"/>
        </a:p>
      </dgm:t>
    </dgm:pt>
    <dgm:pt modelId="{22925BF3-8171-4218-9B37-D7931EAF9F49}" type="pres">
      <dgm:prSet presAssocID="{1F91FD2E-E151-428E-999D-AB90539DC605}" presName="Name0" presStyleCnt="0">
        <dgm:presLayoutVars>
          <dgm:chMax val="7"/>
          <dgm:chPref val="7"/>
          <dgm:dir/>
        </dgm:presLayoutVars>
      </dgm:prSet>
      <dgm:spPr/>
      <dgm:t>
        <a:bodyPr/>
        <a:lstStyle/>
        <a:p>
          <a:endParaRPr lang="es-PE"/>
        </a:p>
      </dgm:t>
    </dgm:pt>
    <dgm:pt modelId="{141F8E5B-9187-4C12-BABC-6A5B011143FF}" type="pres">
      <dgm:prSet presAssocID="{1F91FD2E-E151-428E-999D-AB90539DC605}" presName="Name1" presStyleCnt="0"/>
      <dgm:spPr/>
    </dgm:pt>
    <dgm:pt modelId="{B4DC0A6E-F3CF-46BD-93FA-9F15922F0455}" type="pres">
      <dgm:prSet presAssocID="{1F91FD2E-E151-428E-999D-AB90539DC605}" presName="cycle" presStyleCnt="0"/>
      <dgm:spPr/>
    </dgm:pt>
    <dgm:pt modelId="{4CFC5B76-8190-448A-AFF3-1E56A1CF5FB8}" type="pres">
      <dgm:prSet presAssocID="{1F91FD2E-E151-428E-999D-AB90539DC605}" presName="srcNode" presStyleLbl="node1" presStyleIdx="0" presStyleCnt="3"/>
      <dgm:spPr/>
    </dgm:pt>
    <dgm:pt modelId="{9AF9F900-1975-42D4-8974-114B91D9B1FB}" type="pres">
      <dgm:prSet presAssocID="{1F91FD2E-E151-428E-999D-AB90539DC605}" presName="conn" presStyleLbl="parChTrans1D2" presStyleIdx="0" presStyleCnt="1"/>
      <dgm:spPr/>
      <dgm:t>
        <a:bodyPr/>
        <a:lstStyle/>
        <a:p>
          <a:endParaRPr lang="es-PE"/>
        </a:p>
      </dgm:t>
    </dgm:pt>
    <dgm:pt modelId="{06425F52-350B-4744-A28D-2D1227E70691}" type="pres">
      <dgm:prSet presAssocID="{1F91FD2E-E151-428E-999D-AB90539DC605}" presName="extraNode" presStyleLbl="node1" presStyleIdx="0" presStyleCnt="3"/>
      <dgm:spPr/>
    </dgm:pt>
    <dgm:pt modelId="{D75F3417-9DB5-4026-A126-429959690259}" type="pres">
      <dgm:prSet presAssocID="{1F91FD2E-E151-428E-999D-AB90539DC605}" presName="dstNode" presStyleLbl="node1" presStyleIdx="0" presStyleCnt="3"/>
      <dgm:spPr/>
    </dgm:pt>
    <dgm:pt modelId="{F56065D7-8C3B-46F3-8869-1B8DBA985D69}" type="pres">
      <dgm:prSet presAssocID="{899A348C-8CFD-4ED8-BAC8-BFA8AD56CF10}" presName="text_1" presStyleLbl="node1" presStyleIdx="0" presStyleCnt="3">
        <dgm:presLayoutVars>
          <dgm:bulletEnabled val="1"/>
        </dgm:presLayoutVars>
      </dgm:prSet>
      <dgm:spPr/>
      <dgm:t>
        <a:bodyPr/>
        <a:lstStyle/>
        <a:p>
          <a:endParaRPr lang="es-PE"/>
        </a:p>
      </dgm:t>
    </dgm:pt>
    <dgm:pt modelId="{629CE4CE-19D4-40E5-BCE1-2104881C6895}" type="pres">
      <dgm:prSet presAssocID="{899A348C-8CFD-4ED8-BAC8-BFA8AD56CF10}" presName="accent_1" presStyleCnt="0"/>
      <dgm:spPr/>
    </dgm:pt>
    <dgm:pt modelId="{EC4578F1-4D61-40A1-A6C8-1A919AD78DCC}" type="pres">
      <dgm:prSet presAssocID="{899A348C-8CFD-4ED8-BAC8-BFA8AD56CF10}" presName="accentRepeatNode" presStyleLbl="solidFgAcc1" presStyleIdx="0" presStyleCnt="3"/>
      <dgm:spPr/>
    </dgm:pt>
    <dgm:pt modelId="{3563A735-BA66-495E-B68E-EE87060C2DFB}" type="pres">
      <dgm:prSet presAssocID="{F375D76B-0A5E-4987-9B7D-0999CC4B21A4}" presName="text_2" presStyleLbl="node1" presStyleIdx="1" presStyleCnt="3">
        <dgm:presLayoutVars>
          <dgm:bulletEnabled val="1"/>
        </dgm:presLayoutVars>
      </dgm:prSet>
      <dgm:spPr/>
      <dgm:t>
        <a:bodyPr/>
        <a:lstStyle/>
        <a:p>
          <a:endParaRPr lang="es-PE"/>
        </a:p>
      </dgm:t>
    </dgm:pt>
    <dgm:pt modelId="{74989938-3BCF-4B65-86C4-9F5435A61145}" type="pres">
      <dgm:prSet presAssocID="{F375D76B-0A5E-4987-9B7D-0999CC4B21A4}" presName="accent_2" presStyleCnt="0"/>
      <dgm:spPr/>
    </dgm:pt>
    <dgm:pt modelId="{2CFD2B80-47D0-4E05-9877-D2AA71A5F69A}" type="pres">
      <dgm:prSet presAssocID="{F375D76B-0A5E-4987-9B7D-0999CC4B21A4}" presName="accentRepeatNode" presStyleLbl="solidFgAcc1" presStyleIdx="1" presStyleCnt="3"/>
      <dgm:spPr/>
    </dgm:pt>
    <dgm:pt modelId="{9FD7717E-67E3-4F2A-8343-9E1DA30CE96A}" type="pres">
      <dgm:prSet presAssocID="{ECE89F8F-94AB-44EB-A633-65499D97ECB1}" presName="text_3" presStyleLbl="node1" presStyleIdx="2" presStyleCnt="3">
        <dgm:presLayoutVars>
          <dgm:bulletEnabled val="1"/>
        </dgm:presLayoutVars>
      </dgm:prSet>
      <dgm:spPr/>
      <dgm:t>
        <a:bodyPr/>
        <a:lstStyle/>
        <a:p>
          <a:endParaRPr lang="es-PE"/>
        </a:p>
      </dgm:t>
    </dgm:pt>
    <dgm:pt modelId="{D91BF91A-EF0D-4FB2-9951-F3A0077AB46D}" type="pres">
      <dgm:prSet presAssocID="{ECE89F8F-94AB-44EB-A633-65499D97ECB1}" presName="accent_3" presStyleCnt="0"/>
      <dgm:spPr/>
    </dgm:pt>
    <dgm:pt modelId="{0B645539-BFF7-40D4-AFA9-BF1E0BAA820F}" type="pres">
      <dgm:prSet presAssocID="{ECE89F8F-94AB-44EB-A633-65499D97ECB1}" presName="accentRepeatNode" presStyleLbl="solidFgAcc1" presStyleIdx="2" presStyleCnt="3"/>
      <dgm:spPr/>
    </dgm:pt>
  </dgm:ptLst>
  <dgm:cxnLst>
    <dgm:cxn modelId="{DE1A8861-AEBF-4254-BF34-2EEB1F7E2748}" srcId="{1F91FD2E-E151-428E-999D-AB90539DC605}" destId="{ECE89F8F-94AB-44EB-A633-65499D97ECB1}" srcOrd="2" destOrd="0" parTransId="{D5C8AC85-FD6B-4394-86BC-E64CF8900A96}" sibTransId="{6B06C9AA-2A07-45F6-9356-DD8B2353A985}"/>
    <dgm:cxn modelId="{B63C15BC-5ABF-4DCD-9664-EB8A8F176FDF}" type="presOf" srcId="{1F631750-30E0-47E6-86F3-461B5AA88985}" destId="{9AF9F900-1975-42D4-8974-114B91D9B1FB}" srcOrd="0" destOrd="0" presId="urn:microsoft.com/office/officeart/2008/layout/VerticalCurvedList"/>
    <dgm:cxn modelId="{E8F925D0-3C68-4574-86BD-954496416A58}" srcId="{1F91FD2E-E151-428E-999D-AB90539DC605}" destId="{F375D76B-0A5E-4987-9B7D-0999CC4B21A4}" srcOrd="1" destOrd="0" parTransId="{18340937-A14F-4D87-A214-032EF50A2B71}" sibTransId="{009FE0F9-51F0-455C-889E-B1B9D50B59C6}"/>
    <dgm:cxn modelId="{D90808B4-24B8-4432-A1FD-B9BEC953CC02}" type="presOf" srcId="{F375D76B-0A5E-4987-9B7D-0999CC4B21A4}" destId="{3563A735-BA66-495E-B68E-EE87060C2DFB}" srcOrd="0" destOrd="0" presId="urn:microsoft.com/office/officeart/2008/layout/VerticalCurvedList"/>
    <dgm:cxn modelId="{DCBF9944-FF54-48B3-BA59-453E1BD64978}" type="presOf" srcId="{ECE89F8F-94AB-44EB-A633-65499D97ECB1}" destId="{9FD7717E-67E3-4F2A-8343-9E1DA30CE96A}" srcOrd="0" destOrd="0" presId="urn:microsoft.com/office/officeart/2008/layout/VerticalCurvedList"/>
    <dgm:cxn modelId="{60F04EDB-33F7-4F2C-9F39-85FFFCE5AE68}" srcId="{1F91FD2E-E151-428E-999D-AB90539DC605}" destId="{899A348C-8CFD-4ED8-BAC8-BFA8AD56CF10}" srcOrd="0" destOrd="0" parTransId="{D22D4AC1-05C8-43B1-92B3-D43F9B122EF9}" sibTransId="{1F631750-30E0-47E6-86F3-461B5AA88985}"/>
    <dgm:cxn modelId="{3578B52F-FD5B-4661-AA82-2602B95536DF}" type="presOf" srcId="{899A348C-8CFD-4ED8-BAC8-BFA8AD56CF10}" destId="{F56065D7-8C3B-46F3-8869-1B8DBA985D69}" srcOrd="0" destOrd="0" presId="urn:microsoft.com/office/officeart/2008/layout/VerticalCurvedList"/>
    <dgm:cxn modelId="{7E2D1CC3-5F6D-4D4F-98DA-17D02BED909A}" type="presOf" srcId="{1F91FD2E-E151-428E-999D-AB90539DC605}" destId="{22925BF3-8171-4218-9B37-D7931EAF9F49}" srcOrd="0" destOrd="0" presId="urn:microsoft.com/office/officeart/2008/layout/VerticalCurvedList"/>
    <dgm:cxn modelId="{8F80AB25-3FD7-422B-8686-ED9793CED2D7}" type="presParOf" srcId="{22925BF3-8171-4218-9B37-D7931EAF9F49}" destId="{141F8E5B-9187-4C12-BABC-6A5B011143FF}" srcOrd="0" destOrd="0" presId="urn:microsoft.com/office/officeart/2008/layout/VerticalCurvedList"/>
    <dgm:cxn modelId="{7D2D3B09-892B-44D2-AFC3-82A12EB25B75}" type="presParOf" srcId="{141F8E5B-9187-4C12-BABC-6A5B011143FF}" destId="{B4DC0A6E-F3CF-46BD-93FA-9F15922F0455}" srcOrd="0" destOrd="0" presId="urn:microsoft.com/office/officeart/2008/layout/VerticalCurvedList"/>
    <dgm:cxn modelId="{F0F91011-9050-4769-AD47-05012A256731}" type="presParOf" srcId="{B4DC0A6E-F3CF-46BD-93FA-9F15922F0455}" destId="{4CFC5B76-8190-448A-AFF3-1E56A1CF5FB8}" srcOrd="0" destOrd="0" presId="urn:microsoft.com/office/officeart/2008/layout/VerticalCurvedList"/>
    <dgm:cxn modelId="{D301DA24-EBE9-40FC-8F9D-F625EBC3E977}" type="presParOf" srcId="{B4DC0A6E-F3CF-46BD-93FA-9F15922F0455}" destId="{9AF9F900-1975-42D4-8974-114B91D9B1FB}" srcOrd="1" destOrd="0" presId="urn:microsoft.com/office/officeart/2008/layout/VerticalCurvedList"/>
    <dgm:cxn modelId="{20CAEA56-12AE-4DF1-B7CB-E12AF98DF0D5}" type="presParOf" srcId="{B4DC0A6E-F3CF-46BD-93FA-9F15922F0455}" destId="{06425F52-350B-4744-A28D-2D1227E70691}" srcOrd="2" destOrd="0" presId="urn:microsoft.com/office/officeart/2008/layout/VerticalCurvedList"/>
    <dgm:cxn modelId="{1B180020-01C5-45A1-8ABC-0E3CBB2EE53E}" type="presParOf" srcId="{B4DC0A6E-F3CF-46BD-93FA-9F15922F0455}" destId="{D75F3417-9DB5-4026-A126-429959690259}" srcOrd="3" destOrd="0" presId="urn:microsoft.com/office/officeart/2008/layout/VerticalCurvedList"/>
    <dgm:cxn modelId="{1C268AD3-DE01-4B4A-83EC-F47EA3EF95B1}" type="presParOf" srcId="{141F8E5B-9187-4C12-BABC-6A5B011143FF}" destId="{F56065D7-8C3B-46F3-8869-1B8DBA985D69}" srcOrd="1" destOrd="0" presId="urn:microsoft.com/office/officeart/2008/layout/VerticalCurvedList"/>
    <dgm:cxn modelId="{7DC5494A-4B20-44A8-858B-D4F8A08C05DD}" type="presParOf" srcId="{141F8E5B-9187-4C12-BABC-6A5B011143FF}" destId="{629CE4CE-19D4-40E5-BCE1-2104881C6895}" srcOrd="2" destOrd="0" presId="urn:microsoft.com/office/officeart/2008/layout/VerticalCurvedList"/>
    <dgm:cxn modelId="{3B3F1768-6264-40A7-9CC0-86BB088A8E75}" type="presParOf" srcId="{629CE4CE-19D4-40E5-BCE1-2104881C6895}" destId="{EC4578F1-4D61-40A1-A6C8-1A919AD78DCC}" srcOrd="0" destOrd="0" presId="urn:microsoft.com/office/officeart/2008/layout/VerticalCurvedList"/>
    <dgm:cxn modelId="{3A446650-6960-42FE-9A02-EC9E062A02EA}" type="presParOf" srcId="{141F8E5B-9187-4C12-BABC-6A5B011143FF}" destId="{3563A735-BA66-495E-B68E-EE87060C2DFB}" srcOrd="3" destOrd="0" presId="urn:microsoft.com/office/officeart/2008/layout/VerticalCurvedList"/>
    <dgm:cxn modelId="{DCA4B90D-F608-48E5-9128-8D0970FF0D38}" type="presParOf" srcId="{141F8E5B-9187-4C12-BABC-6A5B011143FF}" destId="{74989938-3BCF-4B65-86C4-9F5435A61145}" srcOrd="4" destOrd="0" presId="urn:microsoft.com/office/officeart/2008/layout/VerticalCurvedList"/>
    <dgm:cxn modelId="{8D9E7BE4-448D-4FA2-9321-5AEDDB14214D}" type="presParOf" srcId="{74989938-3BCF-4B65-86C4-9F5435A61145}" destId="{2CFD2B80-47D0-4E05-9877-D2AA71A5F69A}" srcOrd="0" destOrd="0" presId="urn:microsoft.com/office/officeart/2008/layout/VerticalCurvedList"/>
    <dgm:cxn modelId="{74FC2434-C5B5-4658-910D-64088E173322}" type="presParOf" srcId="{141F8E5B-9187-4C12-BABC-6A5B011143FF}" destId="{9FD7717E-67E3-4F2A-8343-9E1DA30CE96A}" srcOrd="5" destOrd="0" presId="urn:microsoft.com/office/officeart/2008/layout/VerticalCurvedList"/>
    <dgm:cxn modelId="{58742588-7BD9-46F0-B855-6DC02BD8B047}" type="presParOf" srcId="{141F8E5B-9187-4C12-BABC-6A5B011143FF}" destId="{D91BF91A-EF0D-4FB2-9951-F3A0077AB46D}" srcOrd="6" destOrd="0" presId="urn:microsoft.com/office/officeart/2008/layout/VerticalCurvedList"/>
    <dgm:cxn modelId="{DCD5D8DD-2542-444D-8875-2B48057475E5}" type="presParOf" srcId="{D91BF91A-EF0D-4FB2-9951-F3A0077AB46D}" destId="{0B645539-BFF7-40D4-AFA9-BF1E0BAA820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6BF62EA-8183-4659-831C-CE05E3371E2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PE"/>
        </a:p>
      </dgm:t>
    </dgm:pt>
    <dgm:pt modelId="{C4B1F8D7-7993-499A-91D3-68A1236C5942}">
      <dgm:prSet phldrT="[Texto]" custT="1"/>
      <dgm:spPr/>
      <dgm:t>
        <a:bodyPr/>
        <a:lstStyle/>
        <a:p>
          <a:pPr algn="just"/>
          <a:r>
            <a:rPr lang="es-PE" sz="2800" dirty="0" smtClean="0">
              <a:latin typeface="Times New Roman" panose="02020603050405020304" pitchFamily="18" charset="0"/>
              <a:cs typeface="Times New Roman" panose="02020603050405020304" pitchFamily="18" charset="0"/>
            </a:rPr>
            <a:t>La definición comúnmente aceptada es la de la </a:t>
          </a:r>
          <a:r>
            <a:rPr lang="es-PE" sz="2800" b="1" dirty="0" smtClean="0">
              <a:latin typeface="Times New Roman" panose="02020603050405020304" pitchFamily="18" charset="0"/>
              <a:cs typeface="Times New Roman" panose="02020603050405020304" pitchFamily="18" charset="0"/>
            </a:rPr>
            <a:t>Agencia Internacional de Energía </a:t>
          </a:r>
          <a:r>
            <a:rPr lang="es-PE" sz="2800" dirty="0" smtClean="0">
              <a:latin typeface="Times New Roman" panose="02020603050405020304" pitchFamily="18" charset="0"/>
              <a:cs typeface="Times New Roman" panose="02020603050405020304" pitchFamily="18" charset="0"/>
            </a:rPr>
            <a:t>que considera la seguridad energética como la disponibilidad de una oferta adecuada de energía a precios asumibles</a:t>
          </a:r>
          <a:endParaRPr lang="es-PE" sz="2800" dirty="0">
            <a:latin typeface="Times New Roman" panose="02020603050405020304" pitchFamily="18" charset="0"/>
            <a:cs typeface="Times New Roman" panose="02020603050405020304" pitchFamily="18" charset="0"/>
          </a:endParaRPr>
        </a:p>
      </dgm:t>
    </dgm:pt>
    <dgm:pt modelId="{29425806-D25F-40FD-A781-478E36007E3B}" type="parTrans" cxnId="{27B6E0A5-B177-4CCE-ACB0-637B8A9AF2FC}">
      <dgm:prSet/>
      <dgm:spPr/>
      <dgm:t>
        <a:bodyPr/>
        <a:lstStyle/>
        <a:p>
          <a:endParaRPr lang="es-PE" sz="2800">
            <a:latin typeface="Times New Roman" panose="02020603050405020304" pitchFamily="18" charset="0"/>
            <a:cs typeface="Times New Roman" panose="02020603050405020304" pitchFamily="18" charset="0"/>
          </a:endParaRPr>
        </a:p>
      </dgm:t>
    </dgm:pt>
    <dgm:pt modelId="{EB73FB28-54C7-4C6B-9B0C-E14384A5F676}" type="sibTrans" cxnId="{27B6E0A5-B177-4CCE-ACB0-637B8A9AF2FC}">
      <dgm:prSet/>
      <dgm:spPr/>
      <dgm:t>
        <a:bodyPr/>
        <a:lstStyle/>
        <a:p>
          <a:endParaRPr lang="es-PE" sz="2800">
            <a:latin typeface="Times New Roman" panose="02020603050405020304" pitchFamily="18" charset="0"/>
            <a:cs typeface="Times New Roman" panose="02020603050405020304" pitchFamily="18" charset="0"/>
          </a:endParaRPr>
        </a:p>
      </dgm:t>
    </dgm:pt>
    <dgm:pt modelId="{4EDD39C4-36E6-49CF-827A-CD9E847682CA}">
      <dgm:prSet phldrT="[Texto]" custT="1"/>
      <dgm:spPr/>
      <dgm:t>
        <a:bodyPr/>
        <a:lstStyle/>
        <a:p>
          <a:pPr algn="just"/>
          <a:r>
            <a:rPr lang="es-PE" sz="2800" dirty="0" smtClean="0">
              <a:latin typeface="Times New Roman" panose="02020603050405020304" pitchFamily="18" charset="0"/>
              <a:cs typeface="Times New Roman" panose="02020603050405020304" pitchFamily="18" charset="0"/>
            </a:rPr>
            <a:t>Capacidad de un país para satisfacer la demanda nacional de energía con suficiencia, oportunidad, sustentabilidad y precios adecuados en el presente y futuro (J. E. Navarrete, 2008)</a:t>
          </a:r>
          <a:endParaRPr lang="es-PE" sz="2800" dirty="0">
            <a:latin typeface="Times New Roman" panose="02020603050405020304" pitchFamily="18" charset="0"/>
            <a:cs typeface="Times New Roman" panose="02020603050405020304" pitchFamily="18" charset="0"/>
          </a:endParaRPr>
        </a:p>
      </dgm:t>
    </dgm:pt>
    <dgm:pt modelId="{48391C68-5835-4A51-93E5-933412931798}" type="parTrans" cxnId="{51F65AC8-7E1A-4750-B74C-28575DE613EE}">
      <dgm:prSet/>
      <dgm:spPr/>
      <dgm:t>
        <a:bodyPr/>
        <a:lstStyle/>
        <a:p>
          <a:endParaRPr lang="es-PE" sz="2800">
            <a:latin typeface="Times New Roman" panose="02020603050405020304" pitchFamily="18" charset="0"/>
            <a:cs typeface="Times New Roman" panose="02020603050405020304" pitchFamily="18" charset="0"/>
          </a:endParaRPr>
        </a:p>
      </dgm:t>
    </dgm:pt>
    <dgm:pt modelId="{876E2763-1E38-4ECB-82FC-8551F6BF3DAA}" type="sibTrans" cxnId="{51F65AC8-7E1A-4750-B74C-28575DE613EE}">
      <dgm:prSet/>
      <dgm:spPr/>
      <dgm:t>
        <a:bodyPr/>
        <a:lstStyle/>
        <a:p>
          <a:endParaRPr lang="es-PE" sz="2800">
            <a:latin typeface="Times New Roman" panose="02020603050405020304" pitchFamily="18" charset="0"/>
            <a:cs typeface="Times New Roman" panose="02020603050405020304" pitchFamily="18" charset="0"/>
          </a:endParaRPr>
        </a:p>
      </dgm:t>
    </dgm:pt>
    <dgm:pt modelId="{13D49AA6-062B-407F-B45B-6D5CC2266BC7}" type="pres">
      <dgm:prSet presAssocID="{A6BF62EA-8183-4659-831C-CE05E3371E2E}" presName="linear" presStyleCnt="0">
        <dgm:presLayoutVars>
          <dgm:animLvl val="lvl"/>
          <dgm:resizeHandles val="exact"/>
        </dgm:presLayoutVars>
      </dgm:prSet>
      <dgm:spPr/>
      <dgm:t>
        <a:bodyPr/>
        <a:lstStyle/>
        <a:p>
          <a:endParaRPr lang="es-PE"/>
        </a:p>
      </dgm:t>
    </dgm:pt>
    <dgm:pt modelId="{65F47E01-FF9A-4769-8CBB-B3ED53CA126B}" type="pres">
      <dgm:prSet presAssocID="{C4B1F8D7-7993-499A-91D3-68A1236C5942}" presName="parentText" presStyleLbl="node1" presStyleIdx="0" presStyleCnt="2">
        <dgm:presLayoutVars>
          <dgm:chMax val="0"/>
          <dgm:bulletEnabled val="1"/>
        </dgm:presLayoutVars>
      </dgm:prSet>
      <dgm:spPr/>
      <dgm:t>
        <a:bodyPr/>
        <a:lstStyle/>
        <a:p>
          <a:endParaRPr lang="es-PE"/>
        </a:p>
      </dgm:t>
    </dgm:pt>
    <dgm:pt modelId="{3AB9A719-F236-4A93-9B9F-394C3F96B9D3}" type="pres">
      <dgm:prSet presAssocID="{EB73FB28-54C7-4C6B-9B0C-E14384A5F676}" presName="spacer" presStyleCnt="0"/>
      <dgm:spPr/>
    </dgm:pt>
    <dgm:pt modelId="{C64DA025-FA45-44F0-8AA3-BBC9CB621FDB}" type="pres">
      <dgm:prSet presAssocID="{4EDD39C4-36E6-49CF-827A-CD9E847682CA}" presName="parentText" presStyleLbl="node1" presStyleIdx="1" presStyleCnt="2">
        <dgm:presLayoutVars>
          <dgm:chMax val="0"/>
          <dgm:bulletEnabled val="1"/>
        </dgm:presLayoutVars>
      </dgm:prSet>
      <dgm:spPr/>
      <dgm:t>
        <a:bodyPr/>
        <a:lstStyle/>
        <a:p>
          <a:endParaRPr lang="es-PE"/>
        </a:p>
      </dgm:t>
    </dgm:pt>
  </dgm:ptLst>
  <dgm:cxnLst>
    <dgm:cxn modelId="{62635AD4-9B9E-4720-B8B2-269C5453487E}" type="presOf" srcId="{A6BF62EA-8183-4659-831C-CE05E3371E2E}" destId="{13D49AA6-062B-407F-B45B-6D5CC2266BC7}" srcOrd="0" destOrd="0" presId="urn:microsoft.com/office/officeart/2005/8/layout/vList2"/>
    <dgm:cxn modelId="{27B6E0A5-B177-4CCE-ACB0-637B8A9AF2FC}" srcId="{A6BF62EA-8183-4659-831C-CE05E3371E2E}" destId="{C4B1F8D7-7993-499A-91D3-68A1236C5942}" srcOrd="0" destOrd="0" parTransId="{29425806-D25F-40FD-A781-478E36007E3B}" sibTransId="{EB73FB28-54C7-4C6B-9B0C-E14384A5F676}"/>
    <dgm:cxn modelId="{2B9808B8-EDCC-4A6B-AD38-C83EF8EF6BA3}" type="presOf" srcId="{4EDD39C4-36E6-49CF-827A-CD9E847682CA}" destId="{C64DA025-FA45-44F0-8AA3-BBC9CB621FDB}" srcOrd="0" destOrd="0" presId="urn:microsoft.com/office/officeart/2005/8/layout/vList2"/>
    <dgm:cxn modelId="{763427A4-41C6-4ECB-83E9-5552FB843892}" type="presOf" srcId="{C4B1F8D7-7993-499A-91D3-68A1236C5942}" destId="{65F47E01-FF9A-4769-8CBB-B3ED53CA126B}" srcOrd="0" destOrd="0" presId="urn:microsoft.com/office/officeart/2005/8/layout/vList2"/>
    <dgm:cxn modelId="{51F65AC8-7E1A-4750-B74C-28575DE613EE}" srcId="{A6BF62EA-8183-4659-831C-CE05E3371E2E}" destId="{4EDD39C4-36E6-49CF-827A-CD9E847682CA}" srcOrd="1" destOrd="0" parTransId="{48391C68-5835-4A51-93E5-933412931798}" sibTransId="{876E2763-1E38-4ECB-82FC-8551F6BF3DAA}"/>
    <dgm:cxn modelId="{D046D14C-BD7D-4B8B-B547-2BE005174C76}" type="presParOf" srcId="{13D49AA6-062B-407F-B45B-6D5CC2266BC7}" destId="{65F47E01-FF9A-4769-8CBB-B3ED53CA126B}" srcOrd="0" destOrd="0" presId="urn:microsoft.com/office/officeart/2005/8/layout/vList2"/>
    <dgm:cxn modelId="{7CF77A80-EE1D-4298-BFD2-DF9C219438A7}" type="presParOf" srcId="{13D49AA6-062B-407F-B45B-6D5CC2266BC7}" destId="{3AB9A719-F236-4A93-9B9F-394C3F96B9D3}" srcOrd="1" destOrd="0" presId="urn:microsoft.com/office/officeart/2005/8/layout/vList2"/>
    <dgm:cxn modelId="{53464FF6-3117-4539-9F6A-F5F5A3634879}" type="presParOf" srcId="{13D49AA6-062B-407F-B45B-6D5CC2266BC7}" destId="{C64DA025-FA45-44F0-8AA3-BBC9CB621FD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3ED46-E1A8-4D81-B2D9-1001B517D2F6}">
      <dsp:nvSpPr>
        <dsp:cNvPr id="0" name=""/>
        <dsp:cNvSpPr/>
      </dsp:nvSpPr>
      <dsp:spPr>
        <a:xfrm>
          <a:off x="-6513883" y="-996230"/>
          <a:ext cx="7753100" cy="7753100"/>
        </a:xfrm>
        <a:prstGeom prst="blockArc">
          <a:avLst>
            <a:gd name="adj1" fmla="val 18900000"/>
            <a:gd name="adj2" fmla="val 2700000"/>
            <a:gd name="adj3" fmla="val 27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BB71E-93FA-4DFA-9D9C-9B37565AB4F3}">
      <dsp:nvSpPr>
        <dsp:cNvPr id="0" name=""/>
        <dsp:cNvSpPr/>
      </dsp:nvSpPr>
      <dsp:spPr>
        <a:xfrm>
          <a:off x="541318" y="359924"/>
          <a:ext cx="7606298" cy="7203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746" tIns="50800" rIns="50800" bIns="50800" numCol="1" spcCol="1270" anchor="ctr" anchorCtr="0">
          <a:noAutofit/>
        </a:bodyPr>
        <a:lstStyle/>
        <a:p>
          <a:pPr lvl="0" algn="l" defTabSz="889000">
            <a:lnSpc>
              <a:spcPct val="90000"/>
            </a:lnSpc>
            <a:spcBef>
              <a:spcPct val="0"/>
            </a:spcBef>
            <a:spcAft>
              <a:spcPct val="35000"/>
            </a:spcAft>
          </a:pPr>
          <a:r>
            <a:rPr lang="es-PE" sz="2000" kern="1200" dirty="0" smtClean="0">
              <a:latin typeface="Times New Roman" pitchFamily="18" charset="0"/>
              <a:cs typeface="Times New Roman" pitchFamily="18" charset="0"/>
            </a:rPr>
            <a:t>El gobierno sigue cometiendo errores estratégicos en la gestión del subsector hidrocarburos </a:t>
          </a:r>
          <a:endParaRPr lang="es-PE" sz="2000" kern="1200" dirty="0">
            <a:latin typeface="Times New Roman" pitchFamily="18" charset="0"/>
            <a:cs typeface="Times New Roman" pitchFamily="18" charset="0"/>
          </a:endParaRPr>
        </a:p>
      </dsp:txBody>
      <dsp:txXfrm>
        <a:off x="541318" y="359924"/>
        <a:ext cx="7606298" cy="720310"/>
      </dsp:txXfrm>
    </dsp:sp>
    <dsp:sp modelId="{99C07DD8-C404-4365-BC44-60F3B2473EFD}">
      <dsp:nvSpPr>
        <dsp:cNvPr id="0" name=""/>
        <dsp:cNvSpPr/>
      </dsp:nvSpPr>
      <dsp:spPr>
        <a:xfrm>
          <a:off x="91124" y="269885"/>
          <a:ext cx="900388" cy="90038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CD6DE2-3B4A-4F86-8B3E-85BCDCEBDCC8}">
      <dsp:nvSpPr>
        <dsp:cNvPr id="0" name=""/>
        <dsp:cNvSpPr/>
      </dsp:nvSpPr>
      <dsp:spPr>
        <a:xfrm>
          <a:off x="1057825" y="1440044"/>
          <a:ext cx="7089436" cy="7203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746" tIns="50800" rIns="50800" bIns="50800" numCol="1" spcCol="1270" anchor="ctr" anchorCtr="0">
          <a:noAutofit/>
        </a:bodyPr>
        <a:lstStyle/>
        <a:p>
          <a:pPr lvl="0" algn="l" defTabSz="889000">
            <a:lnSpc>
              <a:spcPct val="90000"/>
            </a:lnSpc>
            <a:spcBef>
              <a:spcPct val="0"/>
            </a:spcBef>
            <a:spcAft>
              <a:spcPct val="35000"/>
            </a:spcAft>
          </a:pPr>
          <a:r>
            <a:rPr lang="es-PE" sz="2000" kern="1200" dirty="0" smtClean="0">
              <a:latin typeface="Times New Roman" pitchFamily="18" charset="0"/>
              <a:cs typeface="Times New Roman" pitchFamily="18" charset="0"/>
            </a:rPr>
            <a:t>PETROPERÚ continua con un papel marginal. Sin rol alguno (instrumento) para la política sectorial y nacional</a:t>
          </a:r>
          <a:endParaRPr lang="es-PE" sz="2000" kern="1200" dirty="0">
            <a:latin typeface="Times New Roman" pitchFamily="18" charset="0"/>
            <a:cs typeface="Times New Roman" pitchFamily="18" charset="0"/>
          </a:endParaRPr>
        </a:p>
      </dsp:txBody>
      <dsp:txXfrm>
        <a:off x="1057825" y="1440044"/>
        <a:ext cx="7089436" cy="720310"/>
      </dsp:txXfrm>
    </dsp:sp>
    <dsp:sp modelId="{29A7D3C8-FA3B-4904-B815-95A0D799FEFC}">
      <dsp:nvSpPr>
        <dsp:cNvPr id="0" name=""/>
        <dsp:cNvSpPr/>
      </dsp:nvSpPr>
      <dsp:spPr>
        <a:xfrm>
          <a:off x="607277" y="1350005"/>
          <a:ext cx="900388" cy="90038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81F151-03FE-47CE-BA92-A7EEACED0B25}">
      <dsp:nvSpPr>
        <dsp:cNvPr id="0" name=""/>
        <dsp:cNvSpPr/>
      </dsp:nvSpPr>
      <dsp:spPr>
        <a:xfrm>
          <a:off x="1215888" y="2304255"/>
          <a:ext cx="6931727" cy="115212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746" tIns="50800" rIns="50800" bIns="50800" numCol="1" spcCol="1270" anchor="ctr" anchorCtr="0">
          <a:noAutofit/>
        </a:bodyPr>
        <a:lstStyle/>
        <a:p>
          <a:pPr lvl="0" algn="l" defTabSz="889000">
            <a:lnSpc>
              <a:spcPct val="90000"/>
            </a:lnSpc>
            <a:spcBef>
              <a:spcPct val="0"/>
            </a:spcBef>
            <a:spcAft>
              <a:spcPct val="35000"/>
            </a:spcAft>
          </a:pPr>
          <a:r>
            <a:rPr lang="es-PE" sz="2000" kern="1200" dirty="0" smtClean="0">
              <a:latin typeface="Times New Roman" pitchFamily="18" charset="0"/>
              <a:cs typeface="Times New Roman" pitchFamily="18" charset="0"/>
            </a:rPr>
            <a:t>Ley 30130 impide el desarrollo integral de PETROPERÚ. No garantiza ejecución del PMRT. La privatización de parte del capital social, tal como está concebida, generará pérdidas para el Estado peruano </a:t>
          </a:r>
          <a:endParaRPr lang="es-PE" sz="2000" kern="1200" dirty="0">
            <a:latin typeface="Times New Roman" pitchFamily="18" charset="0"/>
            <a:cs typeface="Times New Roman" pitchFamily="18" charset="0"/>
          </a:endParaRPr>
        </a:p>
      </dsp:txBody>
      <dsp:txXfrm>
        <a:off x="1215888" y="2304255"/>
        <a:ext cx="6931727" cy="1152129"/>
      </dsp:txXfrm>
    </dsp:sp>
    <dsp:sp modelId="{896DE5E8-8F5F-4B29-97C4-6A060C0CE28B}">
      <dsp:nvSpPr>
        <dsp:cNvPr id="0" name=""/>
        <dsp:cNvSpPr/>
      </dsp:nvSpPr>
      <dsp:spPr>
        <a:xfrm>
          <a:off x="765694" y="2430125"/>
          <a:ext cx="900388" cy="90038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B09AD6-803E-4AF7-94AE-725275752FD1}">
      <dsp:nvSpPr>
        <dsp:cNvPr id="0" name=""/>
        <dsp:cNvSpPr/>
      </dsp:nvSpPr>
      <dsp:spPr>
        <a:xfrm>
          <a:off x="1057471" y="3600284"/>
          <a:ext cx="7090145" cy="7203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746" tIns="50800" rIns="50800" bIns="50800" numCol="1" spcCol="1270" anchor="ctr" anchorCtr="0">
          <a:noAutofit/>
        </a:bodyPr>
        <a:lstStyle/>
        <a:p>
          <a:pPr lvl="0" algn="l" defTabSz="889000">
            <a:lnSpc>
              <a:spcPct val="90000"/>
            </a:lnSpc>
            <a:spcBef>
              <a:spcPct val="0"/>
            </a:spcBef>
            <a:spcAft>
              <a:spcPct val="35000"/>
            </a:spcAft>
          </a:pPr>
          <a:r>
            <a:rPr lang="es-PE" sz="2000" kern="1200" dirty="0" smtClean="0">
              <a:latin typeface="Times New Roman" pitchFamily="18" charset="0"/>
              <a:cs typeface="Times New Roman" pitchFamily="18" charset="0"/>
            </a:rPr>
            <a:t>El gobierno miente de manera sistemática sobre PETROPERÚ </a:t>
          </a:r>
          <a:endParaRPr lang="es-PE" sz="2000" kern="1200" dirty="0">
            <a:latin typeface="Times New Roman" pitchFamily="18" charset="0"/>
            <a:cs typeface="Times New Roman" pitchFamily="18" charset="0"/>
          </a:endParaRPr>
        </a:p>
      </dsp:txBody>
      <dsp:txXfrm>
        <a:off x="1057471" y="3600284"/>
        <a:ext cx="7090145" cy="720310"/>
      </dsp:txXfrm>
    </dsp:sp>
    <dsp:sp modelId="{DDC300E7-9985-446D-84E2-E052E3B1D87E}">
      <dsp:nvSpPr>
        <dsp:cNvPr id="0" name=""/>
        <dsp:cNvSpPr/>
      </dsp:nvSpPr>
      <dsp:spPr>
        <a:xfrm>
          <a:off x="607277" y="3510245"/>
          <a:ext cx="900388" cy="90038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5C3E9E-FE8C-4863-9B5B-57A9356B9441}">
      <dsp:nvSpPr>
        <dsp:cNvPr id="0" name=""/>
        <dsp:cNvSpPr/>
      </dsp:nvSpPr>
      <dsp:spPr>
        <a:xfrm>
          <a:off x="541318" y="4680404"/>
          <a:ext cx="7606298" cy="7203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746" tIns="50800" rIns="50800" bIns="50800" numCol="1" spcCol="1270" anchor="ctr" anchorCtr="0">
          <a:noAutofit/>
        </a:bodyPr>
        <a:lstStyle/>
        <a:p>
          <a:pPr lvl="0" algn="l" defTabSz="889000">
            <a:lnSpc>
              <a:spcPct val="90000"/>
            </a:lnSpc>
            <a:spcBef>
              <a:spcPct val="0"/>
            </a:spcBef>
            <a:spcAft>
              <a:spcPct val="35000"/>
            </a:spcAft>
          </a:pPr>
          <a:r>
            <a:rPr lang="es-PE" sz="2000" kern="1200" dirty="0" smtClean="0">
              <a:latin typeface="Times New Roman" pitchFamily="18" charset="0"/>
              <a:cs typeface="Times New Roman" pitchFamily="18" charset="0"/>
            </a:rPr>
            <a:t>Necesidad de «blindar» a PETROPERÚ de gobiernos indolentes </a:t>
          </a:r>
          <a:endParaRPr lang="es-PE" sz="2000" kern="1200" dirty="0">
            <a:latin typeface="Times New Roman" pitchFamily="18" charset="0"/>
            <a:cs typeface="Times New Roman" pitchFamily="18" charset="0"/>
          </a:endParaRPr>
        </a:p>
      </dsp:txBody>
      <dsp:txXfrm>
        <a:off x="541318" y="4680404"/>
        <a:ext cx="7606298" cy="720310"/>
      </dsp:txXfrm>
    </dsp:sp>
    <dsp:sp modelId="{AEAC617D-4C56-4823-82AE-16208879CA71}">
      <dsp:nvSpPr>
        <dsp:cNvPr id="0" name=""/>
        <dsp:cNvSpPr/>
      </dsp:nvSpPr>
      <dsp:spPr>
        <a:xfrm>
          <a:off x="91124" y="4590365"/>
          <a:ext cx="900388" cy="90038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1239B2-4966-4570-90EC-DE0865277937}">
      <dsp:nvSpPr>
        <dsp:cNvPr id="0" name=""/>
        <dsp:cNvSpPr/>
      </dsp:nvSpPr>
      <dsp:spPr>
        <a:xfrm>
          <a:off x="-6025072" y="-921917"/>
          <a:ext cx="7172427" cy="7172427"/>
        </a:xfrm>
        <a:prstGeom prst="blockArc">
          <a:avLst>
            <a:gd name="adj1" fmla="val 18900000"/>
            <a:gd name="adj2" fmla="val 2700000"/>
            <a:gd name="adj3" fmla="val 30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F484A1-2D33-49BB-BBF6-6057B8E962A5}">
      <dsp:nvSpPr>
        <dsp:cNvPr id="0" name=""/>
        <dsp:cNvSpPr/>
      </dsp:nvSpPr>
      <dsp:spPr>
        <a:xfrm>
          <a:off x="501394" y="332930"/>
          <a:ext cx="7653046" cy="6662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8865" tIns="81280" rIns="81280" bIns="81280" numCol="1" spcCol="1270" anchor="ctr" anchorCtr="0">
          <a:noAutofit/>
        </a:bodyPr>
        <a:lstStyle/>
        <a:p>
          <a:pPr lvl="0" algn="l" defTabSz="1422400">
            <a:lnSpc>
              <a:spcPct val="90000"/>
            </a:lnSpc>
            <a:spcBef>
              <a:spcPct val="0"/>
            </a:spcBef>
            <a:spcAft>
              <a:spcPct val="35000"/>
            </a:spcAft>
          </a:pPr>
          <a:r>
            <a:rPr lang="es-PE" sz="3200" kern="1200" dirty="0" smtClean="0">
              <a:latin typeface="Times New Roman" pitchFamily="18" charset="0"/>
              <a:cs typeface="Times New Roman" pitchFamily="18" charset="0"/>
            </a:rPr>
            <a:t>Principales errores estratégicos (5)</a:t>
          </a:r>
          <a:endParaRPr lang="es-PE" sz="3200" kern="1200" dirty="0">
            <a:latin typeface="Times New Roman" pitchFamily="18" charset="0"/>
            <a:cs typeface="Times New Roman" pitchFamily="18" charset="0"/>
          </a:endParaRPr>
        </a:p>
      </dsp:txBody>
      <dsp:txXfrm>
        <a:off x="501394" y="332930"/>
        <a:ext cx="7653046" cy="666287"/>
      </dsp:txXfrm>
    </dsp:sp>
    <dsp:sp modelId="{BD2C8A7F-6293-44FF-AEB5-5C557B73CE4F}">
      <dsp:nvSpPr>
        <dsp:cNvPr id="0" name=""/>
        <dsp:cNvSpPr/>
      </dsp:nvSpPr>
      <dsp:spPr>
        <a:xfrm>
          <a:off x="84964" y="249644"/>
          <a:ext cx="832858" cy="83285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52BE5A-496F-433D-8D2E-42127C86C1F2}">
      <dsp:nvSpPr>
        <dsp:cNvPr id="0" name=""/>
        <dsp:cNvSpPr/>
      </dsp:nvSpPr>
      <dsp:spPr>
        <a:xfrm>
          <a:off x="978836" y="1332041"/>
          <a:ext cx="7175604" cy="6662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8865" tIns="81280" rIns="81280" bIns="81280" numCol="1" spcCol="1270" anchor="ctr" anchorCtr="0">
          <a:noAutofit/>
        </a:bodyPr>
        <a:lstStyle/>
        <a:p>
          <a:pPr lvl="0" algn="l" defTabSz="1422400">
            <a:lnSpc>
              <a:spcPct val="90000"/>
            </a:lnSpc>
            <a:spcBef>
              <a:spcPct val="0"/>
            </a:spcBef>
            <a:spcAft>
              <a:spcPct val="35000"/>
            </a:spcAft>
          </a:pPr>
          <a:r>
            <a:rPr lang="es-PE" sz="3200" kern="1200" dirty="0" smtClean="0">
              <a:latin typeface="Times New Roman" pitchFamily="18" charset="0"/>
              <a:cs typeface="Times New Roman" pitchFamily="18" charset="0"/>
            </a:rPr>
            <a:t>10 mentiras sobre PETROPERÚ</a:t>
          </a:r>
          <a:endParaRPr lang="es-PE" sz="3200" kern="1200" dirty="0">
            <a:latin typeface="Times New Roman" pitchFamily="18" charset="0"/>
            <a:cs typeface="Times New Roman" pitchFamily="18" charset="0"/>
          </a:endParaRPr>
        </a:p>
      </dsp:txBody>
      <dsp:txXfrm>
        <a:off x="978836" y="1332041"/>
        <a:ext cx="7175604" cy="666287"/>
      </dsp:txXfrm>
    </dsp:sp>
    <dsp:sp modelId="{FA47B1DF-BB70-4525-83F1-0AEF09D9E1F5}">
      <dsp:nvSpPr>
        <dsp:cNvPr id="0" name=""/>
        <dsp:cNvSpPr/>
      </dsp:nvSpPr>
      <dsp:spPr>
        <a:xfrm>
          <a:off x="562406" y="1248755"/>
          <a:ext cx="832858" cy="83285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9E21CF-A0DA-40A8-8916-4A02B227A3ED}">
      <dsp:nvSpPr>
        <dsp:cNvPr id="0" name=""/>
        <dsp:cNvSpPr/>
      </dsp:nvSpPr>
      <dsp:spPr>
        <a:xfrm>
          <a:off x="1125372" y="2331152"/>
          <a:ext cx="7029068" cy="6662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8865" tIns="81280" rIns="81280" bIns="81280" numCol="1" spcCol="1270" anchor="ctr" anchorCtr="0">
          <a:noAutofit/>
        </a:bodyPr>
        <a:lstStyle/>
        <a:p>
          <a:pPr lvl="0" algn="l" defTabSz="1422400">
            <a:lnSpc>
              <a:spcPct val="90000"/>
            </a:lnSpc>
            <a:spcBef>
              <a:spcPct val="0"/>
            </a:spcBef>
            <a:spcAft>
              <a:spcPct val="35000"/>
            </a:spcAft>
          </a:pPr>
          <a:r>
            <a:rPr lang="es-PE" sz="3200" kern="1200" dirty="0" smtClean="0">
              <a:latin typeface="Times New Roman" pitchFamily="18" charset="0"/>
              <a:cs typeface="Times New Roman" pitchFamily="18" charset="0"/>
            </a:rPr>
            <a:t>Impactos negativos de la Ley 30130</a:t>
          </a:r>
          <a:endParaRPr lang="es-PE" sz="3200" kern="1200" dirty="0">
            <a:latin typeface="Times New Roman" pitchFamily="18" charset="0"/>
            <a:cs typeface="Times New Roman" pitchFamily="18" charset="0"/>
          </a:endParaRPr>
        </a:p>
      </dsp:txBody>
      <dsp:txXfrm>
        <a:off x="1125372" y="2331152"/>
        <a:ext cx="7029068" cy="666287"/>
      </dsp:txXfrm>
    </dsp:sp>
    <dsp:sp modelId="{DBEE719C-AAE1-4A4E-B959-7E0A4259FECB}">
      <dsp:nvSpPr>
        <dsp:cNvPr id="0" name=""/>
        <dsp:cNvSpPr/>
      </dsp:nvSpPr>
      <dsp:spPr>
        <a:xfrm>
          <a:off x="708942" y="2247866"/>
          <a:ext cx="832858" cy="83285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8AB80A-1BD8-4989-9D9E-76A62A9630EA}">
      <dsp:nvSpPr>
        <dsp:cNvPr id="0" name=""/>
        <dsp:cNvSpPr/>
      </dsp:nvSpPr>
      <dsp:spPr>
        <a:xfrm>
          <a:off x="978836" y="3262831"/>
          <a:ext cx="7175604" cy="8011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8865" tIns="81280" rIns="81280" bIns="81280" numCol="1" spcCol="1270" anchor="ctr" anchorCtr="0">
          <a:noAutofit/>
        </a:bodyPr>
        <a:lstStyle/>
        <a:p>
          <a:pPr lvl="0" algn="l" defTabSz="1422400">
            <a:lnSpc>
              <a:spcPct val="90000"/>
            </a:lnSpc>
            <a:spcBef>
              <a:spcPct val="0"/>
            </a:spcBef>
            <a:spcAft>
              <a:spcPct val="35000"/>
            </a:spcAft>
          </a:pPr>
          <a:r>
            <a:rPr lang="es-PE" sz="3200" kern="1200" dirty="0" smtClean="0">
              <a:latin typeface="Times New Roman" pitchFamily="18" charset="0"/>
              <a:cs typeface="Times New Roman" pitchFamily="18" charset="0"/>
            </a:rPr>
            <a:t>Algunas propuestas preliminares sobre PETROPERÚ</a:t>
          </a:r>
          <a:endParaRPr lang="es-PE" sz="3200" kern="1200" dirty="0">
            <a:latin typeface="Times New Roman" pitchFamily="18" charset="0"/>
            <a:cs typeface="Times New Roman" pitchFamily="18" charset="0"/>
          </a:endParaRPr>
        </a:p>
      </dsp:txBody>
      <dsp:txXfrm>
        <a:off x="978836" y="3262831"/>
        <a:ext cx="7175604" cy="801150"/>
      </dsp:txXfrm>
    </dsp:sp>
    <dsp:sp modelId="{14C436D9-E96D-4767-8FC1-41E80A4470D3}">
      <dsp:nvSpPr>
        <dsp:cNvPr id="0" name=""/>
        <dsp:cNvSpPr/>
      </dsp:nvSpPr>
      <dsp:spPr>
        <a:xfrm>
          <a:off x="562406" y="3246977"/>
          <a:ext cx="832858" cy="83285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8F4D3F-F585-49D8-A9AF-898425459F4D}">
      <dsp:nvSpPr>
        <dsp:cNvPr id="0" name=""/>
        <dsp:cNvSpPr/>
      </dsp:nvSpPr>
      <dsp:spPr>
        <a:xfrm>
          <a:off x="501394" y="4329374"/>
          <a:ext cx="7653046" cy="6662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8865" tIns="81280" rIns="81280" bIns="81280" numCol="1" spcCol="1270" anchor="ctr" anchorCtr="0">
          <a:noAutofit/>
        </a:bodyPr>
        <a:lstStyle/>
        <a:p>
          <a:pPr lvl="0" algn="l" defTabSz="1422400">
            <a:lnSpc>
              <a:spcPct val="90000"/>
            </a:lnSpc>
            <a:spcBef>
              <a:spcPct val="0"/>
            </a:spcBef>
            <a:spcAft>
              <a:spcPct val="35000"/>
            </a:spcAft>
          </a:pPr>
          <a:r>
            <a:rPr lang="es-PE" sz="3200" kern="1200" dirty="0" smtClean="0">
              <a:latin typeface="Times New Roman" pitchFamily="18" charset="0"/>
              <a:cs typeface="Times New Roman" pitchFamily="18" charset="0"/>
            </a:rPr>
            <a:t>Anexos</a:t>
          </a:r>
          <a:endParaRPr lang="es-PE" sz="3200" kern="1200" dirty="0">
            <a:latin typeface="Times New Roman" pitchFamily="18" charset="0"/>
            <a:cs typeface="Times New Roman" pitchFamily="18" charset="0"/>
          </a:endParaRPr>
        </a:p>
      </dsp:txBody>
      <dsp:txXfrm>
        <a:off x="501394" y="4329374"/>
        <a:ext cx="7653046" cy="666287"/>
      </dsp:txXfrm>
    </dsp:sp>
    <dsp:sp modelId="{A3A59F2C-949E-44E3-9360-91C8FE0CF2E3}">
      <dsp:nvSpPr>
        <dsp:cNvPr id="0" name=""/>
        <dsp:cNvSpPr/>
      </dsp:nvSpPr>
      <dsp:spPr>
        <a:xfrm>
          <a:off x="84964" y="4246088"/>
          <a:ext cx="832858" cy="83285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F9F900-1975-42D4-8974-114B91D9B1FB}">
      <dsp:nvSpPr>
        <dsp:cNvPr id="0" name=""/>
        <dsp:cNvSpPr/>
      </dsp:nvSpPr>
      <dsp:spPr>
        <a:xfrm>
          <a:off x="-5617729" y="-859990"/>
          <a:ext cx="6688533" cy="6688533"/>
        </a:xfrm>
        <a:prstGeom prst="blockArc">
          <a:avLst>
            <a:gd name="adj1" fmla="val 18900000"/>
            <a:gd name="adj2" fmla="val 2700000"/>
            <a:gd name="adj3" fmla="val 32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455413-A7D1-48A5-BF7C-CA117BA2CF53}">
      <dsp:nvSpPr>
        <dsp:cNvPr id="0" name=""/>
        <dsp:cNvSpPr/>
      </dsp:nvSpPr>
      <dsp:spPr>
        <a:xfrm>
          <a:off x="468124" y="310435"/>
          <a:ext cx="8319386" cy="6212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3131" tIns="60960" rIns="60960" bIns="60960" numCol="1" spcCol="1270" anchor="ctr" anchorCtr="0">
          <a:noAutofit/>
        </a:bodyPr>
        <a:lstStyle/>
        <a:p>
          <a:pPr lvl="0" algn="l" defTabSz="1066800">
            <a:lnSpc>
              <a:spcPct val="90000"/>
            </a:lnSpc>
            <a:spcBef>
              <a:spcPct val="0"/>
            </a:spcBef>
            <a:spcAft>
              <a:spcPct val="35000"/>
            </a:spcAft>
          </a:pPr>
          <a:r>
            <a:rPr lang="es-PE" sz="2400" kern="1200" dirty="0" smtClean="0">
              <a:latin typeface="Times New Roman" pitchFamily="18" charset="0"/>
              <a:cs typeface="Times New Roman" pitchFamily="18" charset="0"/>
            </a:rPr>
            <a:t>Confiar que el sector privado se puede hacer cargo del subsector</a:t>
          </a:r>
          <a:endParaRPr lang="es-PE" sz="2400" kern="1200" dirty="0">
            <a:latin typeface="Times New Roman" pitchFamily="18" charset="0"/>
            <a:cs typeface="Times New Roman" pitchFamily="18" charset="0"/>
          </a:endParaRPr>
        </a:p>
      </dsp:txBody>
      <dsp:txXfrm>
        <a:off x="468124" y="310435"/>
        <a:ext cx="8319386" cy="621267"/>
      </dsp:txXfrm>
    </dsp:sp>
    <dsp:sp modelId="{97D872AE-1AB3-4106-8C1D-12486F7FBCF1}">
      <dsp:nvSpPr>
        <dsp:cNvPr id="0" name=""/>
        <dsp:cNvSpPr/>
      </dsp:nvSpPr>
      <dsp:spPr>
        <a:xfrm>
          <a:off x="79831" y="232776"/>
          <a:ext cx="776584" cy="77658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6341F9-A31B-45ED-A96C-C4DD36749DEC}">
      <dsp:nvSpPr>
        <dsp:cNvPr id="0" name=""/>
        <dsp:cNvSpPr/>
      </dsp:nvSpPr>
      <dsp:spPr>
        <a:xfrm>
          <a:off x="913306" y="1242038"/>
          <a:ext cx="7874204" cy="6212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3131" tIns="60960" rIns="60960" bIns="60960" numCol="1" spcCol="1270" anchor="ctr" anchorCtr="0">
          <a:noAutofit/>
        </a:bodyPr>
        <a:lstStyle/>
        <a:p>
          <a:pPr lvl="0" algn="l" defTabSz="1066800">
            <a:lnSpc>
              <a:spcPct val="90000"/>
            </a:lnSpc>
            <a:spcBef>
              <a:spcPct val="0"/>
            </a:spcBef>
            <a:spcAft>
              <a:spcPct val="35000"/>
            </a:spcAft>
          </a:pPr>
          <a:r>
            <a:rPr lang="es-PE" sz="2400" kern="1200" dirty="0" smtClean="0">
              <a:latin typeface="Times New Roman" pitchFamily="18" charset="0"/>
              <a:cs typeface="Times New Roman" pitchFamily="18" charset="0"/>
            </a:rPr>
            <a:t>Sector energético desarticulado</a:t>
          </a:r>
          <a:endParaRPr lang="es-PE" sz="2400" kern="1200" dirty="0">
            <a:latin typeface="Times New Roman" pitchFamily="18" charset="0"/>
            <a:cs typeface="Times New Roman" pitchFamily="18" charset="0"/>
          </a:endParaRPr>
        </a:p>
      </dsp:txBody>
      <dsp:txXfrm>
        <a:off x="913306" y="1242038"/>
        <a:ext cx="7874204" cy="621267"/>
      </dsp:txXfrm>
    </dsp:sp>
    <dsp:sp modelId="{EC4578F1-4D61-40A1-A6C8-1A919AD78DCC}">
      <dsp:nvSpPr>
        <dsp:cNvPr id="0" name=""/>
        <dsp:cNvSpPr/>
      </dsp:nvSpPr>
      <dsp:spPr>
        <a:xfrm>
          <a:off x="525014" y="1164380"/>
          <a:ext cx="776584" cy="77658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977154-C0D0-43C3-B34B-17ADD7D6CEE7}">
      <dsp:nvSpPr>
        <dsp:cNvPr id="0" name=""/>
        <dsp:cNvSpPr/>
      </dsp:nvSpPr>
      <dsp:spPr>
        <a:xfrm>
          <a:off x="1049941" y="2173642"/>
          <a:ext cx="7737569" cy="6212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3131" tIns="60960" rIns="60960" bIns="60960" numCol="1" spcCol="1270" anchor="ctr" anchorCtr="0">
          <a:noAutofit/>
        </a:bodyPr>
        <a:lstStyle/>
        <a:p>
          <a:pPr lvl="0" algn="l" defTabSz="1066800">
            <a:lnSpc>
              <a:spcPct val="90000"/>
            </a:lnSpc>
            <a:spcBef>
              <a:spcPct val="0"/>
            </a:spcBef>
            <a:spcAft>
              <a:spcPct val="35000"/>
            </a:spcAft>
          </a:pPr>
          <a:r>
            <a:rPr lang="es-PE" sz="2400" kern="1200" dirty="0" smtClean="0">
              <a:latin typeface="Times New Roman" pitchFamily="18" charset="0"/>
              <a:cs typeface="Times New Roman" pitchFamily="18" charset="0"/>
            </a:rPr>
            <a:t>Seguridad Energética relegada</a:t>
          </a:r>
          <a:endParaRPr lang="es-PE" sz="1600" kern="1200" dirty="0">
            <a:latin typeface="Times New Roman" pitchFamily="18" charset="0"/>
            <a:cs typeface="Times New Roman" pitchFamily="18" charset="0"/>
          </a:endParaRPr>
        </a:p>
      </dsp:txBody>
      <dsp:txXfrm>
        <a:off x="1049941" y="2173642"/>
        <a:ext cx="7737569" cy="621267"/>
      </dsp:txXfrm>
    </dsp:sp>
    <dsp:sp modelId="{2CFD2B80-47D0-4E05-9877-D2AA71A5F69A}">
      <dsp:nvSpPr>
        <dsp:cNvPr id="0" name=""/>
        <dsp:cNvSpPr/>
      </dsp:nvSpPr>
      <dsp:spPr>
        <a:xfrm>
          <a:off x="661649" y="2095983"/>
          <a:ext cx="776584" cy="77658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DFAF7C-C39E-454F-9278-5D3F92482790}">
      <dsp:nvSpPr>
        <dsp:cNvPr id="0" name=""/>
        <dsp:cNvSpPr/>
      </dsp:nvSpPr>
      <dsp:spPr>
        <a:xfrm>
          <a:off x="913306" y="3105245"/>
          <a:ext cx="7874204" cy="6212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3131" tIns="60960" rIns="60960" bIns="60960" numCol="1" spcCol="1270" anchor="ctr" anchorCtr="0">
          <a:noAutofit/>
        </a:bodyPr>
        <a:lstStyle/>
        <a:p>
          <a:pPr lvl="0" algn="l" defTabSz="1066800">
            <a:lnSpc>
              <a:spcPct val="90000"/>
            </a:lnSpc>
            <a:spcBef>
              <a:spcPct val="0"/>
            </a:spcBef>
            <a:spcAft>
              <a:spcPct val="35000"/>
            </a:spcAft>
          </a:pPr>
          <a:r>
            <a:rPr lang="es-PE" sz="2400" kern="1200" dirty="0" smtClean="0">
              <a:latin typeface="Times New Roman" pitchFamily="18" charset="0"/>
              <a:cs typeface="Times New Roman" pitchFamily="18" charset="0"/>
            </a:rPr>
            <a:t>Sector energético bajo exclusiva perspectiva privada</a:t>
          </a:r>
          <a:endParaRPr lang="es-PE" sz="2400" kern="1200" dirty="0">
            <a:latin typeface="Times New Roman" pitchFamily="18" charset="0"/>
            <a:cs typeface="Times New Roman" pitchFamily="18" charset="0"/>
          </a:endParaRPr>
        </a:p>
      </dsp:txBody>
      <dsp:txXfrm>
        <a:off x="913306" y="3105245"/>
        <a:ext cx="7874204" cy="621267"/>
      </dsp:txXfrm>
    </dsp:sp>
    <dsp:sp modelId="{D0602DB6-C395-44B0-8A7F-0BC1943CC0D7}">
      <dsp:nvSpPr>
        <dsp:cNvPr id="0" name=""/>
        <dsp:cNvSpPr/>
      </dsp:nvSpPr>
      <dsp:spPr>
        <a:xfrm>
          <a:off x="525014" y="3027587"/>
          <a:ext cx="776584" cy="77658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82EED1-FF0F-41EC-9A09-1CCA33F7B140}">
      <dsp:nvSpPr>
        <dsp:cNvPr id="0" name=""/>
        <dsp:cNvSpPr/>
      </dsp:nvSpPr>
      <dsp:spPr>
        <a:xfrm>
          <a:off x="468124" y="4036849"/>
          <a:ext cx="8319386" cy="6212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3131" tIns="60960" rIns="60960" bIns="60960" numCol="1" spcCol="1270" anchor="ctr" anchorCtr="0">
          <a:noAutofit/>
        </a:bodyPr>
        <a:lstStyle/>
        <a:p>
          <a:pPr lvl="0" algn="l" defTabSz="1066800">
            <a:lnSpc>
              <a:spcPct val="90000"/>
            </a:lnSpc>
            <a:spcBef>
              <a:spcPct val="0"/>
            </a:spcBef>
            <a:spcAft>
              <a:spcPct val="35000"/>
            </a:spcAft>
          </a:pPr>
          <a:r>
            <a:rPr lang="es-PE" sz="2400" kern="1200" dirty="0" smtClean="0">
              <a:latin typeface="Times New Roman" pitchFamily="18" charset="0"/>
              <a:cs typeface="Times New Roman" pitchFamily="18" charset="0"/>
            </a:rPr>
            <a:t>PETROPERÚ sin rol alguno en la política energética</a:t>
          </a:r>
          <a:endParaRPr lang="es-PE" sz="2400" kern="1200" dirty="0">
            <a:latin typeface="Times New Roman" pitchFamily="18" charset="0"/>
            <a:cs typeface="Times New Roman" pitchFamily="18" charset="0"/>
          </a:endParaRPr>
        </a:p>
      </dsp:txBody>
      <dsp:txXfrm>
        <a:off x="468124" y="4036849"/>
        <a:ext cx="8319386" cy="621267"/>
      </dsp:txXfrm>
    </dsp:sp>
    <dsp:sp modelId="{0B645539-BFF7-40D4-AFA9-BF1E0BAA820F}">
      <dsp:nvSpPr>
        <dsp:cNvPr id="0" name=""/>
        <dsp:cNvSpPr/>
      </dsp:nvSpPr>
      <dsp:spPr>
        <a:xfrm>
          <a:off x="79831" y="3959190"/>
          <a:ext cx="776584" cy="77658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970AA-9523-493B-9FB4-F7197AB9046D}">
      <dsp:nvSpPr>
        <dsp:cNvPr id="0" name=""/>
        <dsp:cNvSpPr/>
      </dsp:nvSpPr>
      <dsp:spPr>
        <a:xfrm rot="10800000">
          <a:off x="1748649" y="1128"/>
          <a:ext cx="5472684" cy="148076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2976" tIns="76200" rIns="142240" bIns="76200" numCol="1" spcCol="1270" anchor="ctr" anchorCtr="0">
          <a:noAutofit/>
        </a:bodyPr>
        <a:lstStyle/>
        <a:p>
          <a:pPr lvl="0" algn="ctr" defTabSz="889000">
            <a:lnSpc>
              <a:spcPct val="90000"/>
            </a:lnSpc>
            <a:spcBef>
              <a:spcPct val="0"/>
            </a:spcBef>
            <a:spcAft>
              <a:spcPct val="35000"/>
            </a:spcAft>
          </a:pPr>
          <a:r>
            <a:rPr lang="es-PE" sz="2000" kern="1200" dirty="0" smtClean="0">
              <a:latin typeface="Times New Roman" pitchFamily="18" charset="0"/>
              <a:cs typeface="Times New Roman" pitchFamily="18" charset="0"/>
            </a:rPr>
            <a:t>Hay que evaluar el desempeño histórico del sector privado en el subsector hidrocarburos</a:t>
          </a:r>
          <a:endParaRPr lang="es-PE" sz="2000" kern="1200" dirty="0">
            <a:latin typeface="Times New Roman" pitchFamily="18" charset="0"/>
            <a:cs typeface="Times New Roman" pitchFamily="18" charset="0"/>
          </a:endParaRPr>
        </a:p>
      </dsp:txBody>
      <dsp:txXfrm rot="10800000">
        <a:off x="2118840" y="1128"/>
        <a:ext cx="5102493" cy="1480765"/>
      </dsp:txXfrm>
    </dsp:sp>
    <dsp:sp modelId="{0E69AB9B-3A05-4737-BC8B-F7D92C8319AB}">
      <dsp:nvSpPr>
        <dsp:cNvPr id="0" name=""/>
        <dsp:cNvSpPr/>
      </dsp:nvSpPr>
      <dsp:spPr>
        <a:xfrm>
          <a:off x="1008266" y="1128"/>
          <a:ext cx="1480765" cy="148076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94EA27-45AD-4215-AAD9-9F31FA6196DA}">
      <dsp:nvSpPr>
        <dsp:cNvPr id="0" name=""/>
        <dsp:cNvSpPr/>
      </dsp:nvSpPr>
      <dsp:spPr>
        <a:xfrm rot="10800000">
          <a:off x="1748649" y="1923913"/>
          <a:ext cx="5472684" cy="148076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2976" tIns="76200" rIns="142240" bIns="76200" numCol="1" spcCol="1270" anchor="ctr" anchorCtr="0">
          <a:noAutofit/>
        </a:bodyPr>
        <a:lstStyle/>
        <a:p>
          <a:pPr lvl="0" algn="ctr" defTabSz="889000">
            <a:lnSpc>
              <a:spcPct val="90000"/>
            </a:lnSpc>
            <a:spcBef>
              <a:spcPct val="0"/>
            </a:spcBef>
            <a:spcAft>
              <a:spcPct val="35000"/>
            </a:spcAft>
          </a:pPr>
          <a:r>
            <a:rPr lang="es-PE" sz="2000" kern="1200" dirty="0" smtClean="0">
              <a:latin typeface="Times New Roman" pitchFamily="18" charset="0"/>
              <a:cs typeface="Times New Roman" pitchFamily="18" charset="0"/>
            </a:rPr>
            <a:t>Venta o desaparición de PETROPERÚ llevaría a que aumente el valor agregado nacional o que aumente el excedente de los consumidores (¿?)</a:t>
          </a:r>
          <a:endParaRPr lang="es-PE" sz="2000" kern="1200" dirty="0">
            <a:latin typeface="Times New Roman" pitchFamily="18" charset="0"/>
            <a:cs typeface="Times New Roman" pitchFamily="18" charset="0"/>
          </a:endParaRPr>
        </a:p>
      </dsp:txBody>
      <dsp:txXfrm rot="10800000">
        <a:off x="2118840" y="1923913"/>
        <a:ext cx="5102493" cy="1480765"/>
      </dsp:txXfrm>
    </dsp:sp>
    <dsp:sp modelId="{8EE11ED9-C991-461C-A9EE-72D583B61C41}">
      <dsp:nvSpPr>
        <dsp:cNvPr id="0" name=""/>
        <dsp:cNvSpPr/>
      </dsp:nvSpPr>
      <dsp:spPr>
        <a:xfrm>
          <a:off x="1008266" y="1923913"/>
          <a:ext cx="1480765" cy="148076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3AA960-2781-449E-AC37-BF4EB3F9A16B}">
      <dsp:nvSpPr>
        <dsp:cNvPr id="0" name=""/>
        <dsp:cNvSpPr/>
      </dsp:nvSpPr>
      <dsp:spPr>
        <a:xfrm rot="10800000">
          <a:off x="1748649" y="3846698"/>
          <a:ext cx="5472684" cy="148076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2976" tIns="76200" rIns="142240" bIns="76200" numCol="1" spcCol="1270" anchor="ctr" anchorCtr="0">
          <a:noAutofit/>
        </a:bodyPr>
        <a:lstStyle/>
        <a:p>
          <a:pPr lvl="0" algn="ctr" defTabSz="889000">
            <a:lnSpc>
              <a:spcPct val="90000"/>
            </a:lnSpc>
            <a:spcBef>
              <a:spcPct val="0"/>
            </a:spcBef>
            <a:spcAft>
              <a:spcPct val="35000"/>
            </a:spcAft>
          </a:pPr>
          <a:r>
            <a:rPr lang="es-PE" sz="2000" kern="1200" dirty="0" smtClean="0">
              <a:latin typeface="Times New Roman" pitchFamily="18" charset="0"/>
              <a:cs typeface="Times New Roman" pitchFamily="18" charset="0"/>
            </a:rPr>
            <a:t>Se cumplirían las condiciones para una privatización exitosa (¿?)</a:t>
          </a:r>
          <a:endParaRPr lang="es-PE" sz="2000" kern="1200" dirty="0">
            <a:latin typeface="Times New Roman" pitchFamily="18" charset="0"/>
            <a:cs typeface="Times New Roman" pitchFamily="18" charset="0"/>
          </a:endParaRPr>
        </a:p>
      </dsp:txBody>
      <dsp:txXfrm rot="10800000">
        <a:off x="2118840" y="3846698"/>
        <a:ext cx="5102493" cy="1480765"/>
      </dsp:txXfrm>
    </dsp:sp>
    <dsp:sp modelId="{82DFCDA8-1379-4F08-833A-5696B67F0DF3}">
      <dsp:nvSpPr>
        <dsp:cNvPr id="0" name=""/>
        <dsp:cNvSpPr/>
      </dsp:nvSpPr>
      <dsp:spPr>
        <a:xfrm>
          <a:off x="1008266" y="3846698"/>
          <a:ext cx="1480765" cy="148076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0.08645</cdr:x>
      <cdr:y>0.49245</cdr:y>
    </cdr:from>
    <cdr:to>
      <cdr:x>0.31148</cdr:x>
      <cdr:y>0.62176</cdr:y>
    </cdr:to>
    <cdr:sp macro="" textlink="">
      <cdr:nvSpPr>
        <cdr:cNvPr id="2" name="1 Cerrar llave"/>
        <cdr:cNvSpPr/>
      </cdr:nvSpPr>
      <cdr:spPr>
        <a:xfrm xmlns:a="http://schemas.openxmlformats.org/drawingml/2006/main" rot="16200000">
          <a:off x="1417317" y="1859803"/>
          <a:ext cx="661106" cy="1976868"/>
        </a:xfrm>
        <a:prstGeom xmlns:a="http://schemas.openxmlformats.org/drawingml/2006/main" prst="rightBrace">
          <a:avLst/>
        </a:prstGeom>
        <a:ln xmlns:a="http://schemas.openxmlformats.org/drawingml/2006/main">
          <a:solidFill>
            <a:schemeClr val="accent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s-PE"/>
        </a:p>
      </cdr:txBody>
    </cdr:sp>
  </cdr:relSizeAnchor>
  <cdr:relSizeAnchor xmlns:cdr="http://schemas.openxmlformats.org/drawingml/2006/chartDrawing">
    <cdr:from>
      <cdr:x>0.31148</cdr:x>
      <cdr:y>0.1639</cdr:y>
    </cdr:from>
    <cdr:to>
      <cdr:x>0.97031</cdr:x>
      <cdr:y>0.29309</cdr:y>
    </cdr:to>
    <cdr:sp macro="" textlink="">
      <cdr:nvSpPr>
        <cdr:cNvPr id="3" name="1 Cerrar llave"/>
        <cdr:cNvSpPr/>
      </cdr:nvSpPr>
      <cdr:spPr>
        <a:xfrm xmlns:a="http://schemas.openxmlformats.org/drawingml/2006/main" rot="16200000">
          <a:off x="5299981" y="-1725727"/>
          <a:ext cx="660493" cy="5787846"/>
        </a:xfrm>
        <a:prstGeom xmlns:a="http://schemas.openxmlformats.org/drawingml/2006/main" prst="rightBrace">
          <a:avLst/>
        </a:prstGeom>
        <a:ln xmlns:a="http://schemas.openxmlformats.org/drawingml/2006/main">
          <a:solidFill>
            <a:schemeClr val="accent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s-PE"/>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E661CED-19FF-47EA-BF6A-FF2202DB503F}" type="datetimeFigureOut">
              <a:rPr lang="es-PE" smtClean="0"/>
              <a:t>13/05/2015</a:t>
            </a:fld>
            <a:endParaRPr lang="es-PE"/>
          </a:p>
        </p:txBody>
      </p:sp>
      <p:sp>
        <p:nvSpPr>
          <p:cNvPr id="4" name="3 Marcador de pie de página"/>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s-PE"/>
          </a:p>
        </p:txBody>
      </p:sp>
      <p:sp>
        <p:nvSpPr>
          <p:cNvPr id="5" name="4 Marcador de número de diapositiva"/>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B399970-408D-4927-B816-DD3EE9215A50}" type="slidenum">
              <a:rPr lang="es-PE" smtClean="0"/>
              <a:t>‹Nº›</a:t>
            </a:fld>
            <a:endParaRPr lang="es-PE"/>
          </a:p>
        </p:txBody>
      </p:sp>
    </p:spTree>
    <p:extLst>
      <p:ext uri="{BB962C8B-B14F-4D97-AF65-F5344CB8AC3E}">
        <p14:creationId xmlns:p14="http://schemas.microsoft.com/office/powerpoint/2010/main" val="3750937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DA4A9A9-6298-45A2-9F16-AE48525DF3C3}" type="datetimeFigureOut">
              <a:rPr lang="es-PE" smtClean="0"/>
              <a:t>13/05/2015</a:t>
            </a:fld>
            <a:endParaRPr lang="es-PE"/>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5205806-7CAB-4CDB-8E96-B5E878BB0F6A}" type="slidenum">
              <a:rPr lang="es-PE" smtClean="0"/>
              <a:t>‹Nº›</a:t>
            </a:fld>
            <a:endParaRPr lang="es-PE"/>
          </a:p>
        </p:txBody>
      </p:sp>
    </p:spTree>
    <p:extLst>
      <p:ext uri="{BB962C8B-B14F-4D97-AF65-F5344CB8AC3E}">
        <p14:creationId xmlns:p14="http://schemas.microsoft.com/office/powerpoint/2010/main" val="1143924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D5205806-7CAB-4CDB-8E96-B5E878BB0F6A}" type="slidenum">
              <a:rPr lang="es-PE" smtClean="0"/>
              <a:t>4</a:t>
            </a:fld>
            <a:endParaRPr lang="es-PE"/>
          </a:p>
        </p:txBody>
      </p:sp>
    </p:spTree>
    <p:extLst>
      <p:ext uri="{BB962C8B-B14F-4D97-AF65-F5344CB8AC3E}">
        <p14:creationId xmlns:p14="http://schemas.microsoft.com/office/powerpoint/2010/main" val="1419105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D5205806-7CAB-4CDB-8E96-B5E878BB0F6A}" type="slidenum">
              <a:rPr lang="es-PE" smtClean="0"/>
              <a:t>13</a:t>
            </a:fld>
            <a:endParaRPr lang="es-PE"/>
          </a:p>
        </p:txBody>
      </p:sp>
    </p:spTree>
    <p:extLst>
      <p:ext uri="{BB962C8B-B14F-4D97-AF65-F5344CB8AC3E}">
        <p14:creationId xmlns:p14="http://schemas.microsoft.com/office/powerpoint/2010/main" val="3423761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PE" dirty="0" smtClean="0"/>
              <a:t>No hay PDN al 2021, pendiente aprobación desde 11/2013</a:t>
            </a:r>
            <a:endParaRPr lang="es-PE" dirty="0"/>
          </a:p>
        </p:txBody>
      </p:sp>
      <p:sp>
        <p:nvSpPr>
          <p:cNvPr id="4" name="3 Marcador de número de diapositiva"/>
          <p:cNvSpPr>
            <a:spLocks noGrp="1"/>
          </p:cNvSpPr>
          <p:nvPr>
            <p:ph type="sldNum" sz="quarter" idx="10"/>
          </p:nvPr>
        </p:nvSpPr>
        <p:spPr/>
        <p:txBody>
          <a:bodyPr/>
          <a:lstStyle/>
          <a:p>
            <a:fld id="{D5205806-7CAB-4CDB-8E96-B5E878BB0F6A}" type="slidenum">
              <a:rPr lang="es-PE" smtClean="0"/>
              <a:t>17</a:t>
            </a:fld>
            <a:endParaRPr lang="es-PE"/>
          </a:p>
        </p:txBody>
      </p:sp>
    </p:spTree>
    <p:extLst>
      <p:ext uri="{BB962C8B-B14F-4D97-AF65-F5344CB8AC3E}">
        <p14:creationId xmlns:p14="http://schemas.microsoft.com/office/powerpoint/2010/main" val="1419105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D5205806-7CAB-4CDB-8E96-B5E878BB0F6A}" type="slidenum">
              <a:rPr lang="es-PE" smtClean="0"/>
              <a:t>19</a:t>
            </a:fld>
            <a:endParaRPr lang="es-PE"/>
          </a:p>
        </p:txBody>
      </p:sp>
    </p:spTree>
    <p:extLst>
      <p:ext uri="{BB962C8B-B14F-4D97-AF65-F5344CB8AC3E}">
        <p14:creationId xmlns:p14="http://schemas.microsoft.com/office/powerpoint/2010/main" val="1153339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932FD52B-67EB-4F01-8097-8C9E960E7383}" type="datetime1">
              <a:rPr lang="es-PE" smtClean="0"/>
              <a:t>13/05/2015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8F3A37E-8736-4793-9BDF-AA202CA49B01}" type="slidenum">
              <a:rPr lang="es-PE" smtClean="0"/>
              <a:t>‹Nº›</a:t>
            </a:fld>
            <a:endParaRPr lang="es-PE"/>
          </a:p>
        </p:txBody>
      </p:sp>
    </p:spTree>
    <p:extLst>
      <p:ext uri="{BB962C8B-B14F-4D97-AF65-F5344CB8AC3E}">
        <p14:creationId xmlns:p14="http://schemas.microsoft.com/office/powerpoint/2010/main" val="4235365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8350AFF2-96FE-46E3-9F12-8DA472654624}" type="datetime1">
              <a:rPr lang="es-PE" smtClean="0"/>
              <a:t>13/05/2015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8F3A37E-8736-4793-9BDF-AA202CA49B01}" type="slidenum">
              <a:rPr lang="es-PE" smtClean="0"/>
              <a:t>‹Nº›</a:t>
            </a:fld>
            <a:endParaRPr lang="es-PE"/>
          </a:p>
        </p:txBody>
      </p:sp>
    </p:spTree>
    <p:extLst>
      <p:ext uri="{BB962C8B-B14F-4D97-AF65-F5344CB8AC3E}">
        <p14:creationId xmlns:p14="http://schemas.microsoft.com/office/powerpoint/2010/main" val="323839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64D17F53-8EB2-41B7-965C-22E4F2F839A3}" type="datetime1">
              <a:rPr lang="es-PE" smtClean="0"/>
              <a:t>13/05/2015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8F3A37E-8736-4793-9BDF-AA202CA49B01}" type="slidenum">
              <a:rPr lang="es-PE" smtClean="0"/>
              <a:t>‹Nº›</a:t>
            </a:fld>
            <a:endParaRPr lang="es-PE"/>
          </a:p>
        </p:txBody>
      </p:sp>
    </p:spTree>
    <p:extLst>
      <p:ext uri="{BB962C8B-B14F-4D97-AF65-F5344CB8AC3E}">
        <p14:creationId xmlns:p14="http://schemas.microsoft.com/office/powerpoint/2010/main" val="3669099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B4B443D8-8C84-44A4-89D9-3C258BA84930}" type="datetime1">
              <a:rPr lang="es-PE" smtClean="0"/>
              <a:t>13/05/2015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8F3A37E-8736-4793-9BDF-AA202CA49B01}" type="slidenum">
              <a:rPr lang="es-PE" smtClean="0"/>
              <a:t>‹Nº›</a:t>
            </a:fld>
            <a:endParaRPr lang="es-PE"/>
          </a:p>
        </p:txBody>
      </p:sp>
    </p:spTree>
    <p:extLst>
      <p:ext uri="{BB962C8B-B14F-4D97-AF65-F5344CB8AC3E}">
        <p14:creationId xmlns:p14="http://schemas.microsoft.com/office/powerpoint/2010/main" val="3500530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548F38D-C6FD-4586-B233-CE6C847FD707}" type="datetime1">
              <a:rPr lang="es-PE" smtClean="0"/>
              <a:t>13/05/2015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8F3A37E-8736-4793-9BDF-AA202CA49B01}" type="slidenum">
              <a:rPr lang="es-PE" smtClean="0"/>
              <a:t>‹Nº›</a:t>
            </a:fld>
            <a:endParaRPr lang="es-PE"/>
          </a:p>
        </p:txBody>
      </p:sp>
    </p:spTree>
    <p:extLst>
      <p:ext uri="{BB962C8B-B14F-4D97-AF65-F5344CB8AC3E}">
        <p14:creationId xmlns:p14="http://schemas.microsoft.com/office/powerpoint/2010/main" val="289704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F36AEB8A-A2D6-45CA-A53C-C175D7B1369D}" type="datetime1">
              <a:rPr lang="es-PE" smtClean="0"/>
              <a:t>13/05/2015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8F3A37E-8736-4793-9BDF-AA202CA49B01}" type="slidenum">
              <a:rPr lang="es-PE" smtClean="0"/>
              <a:t>‹Nº›</a:t>
            </a:fld>
            <a:endParaRPr lang="es-PE"/>
          </a:p>
        </p:txBody>
      </p:sp>
    </p:spTree>
    <p:extLst>
      <p:ext uri="{BB962C8B-B14F-4D97-AF65-F5344CB8AC3E}">
        <p14:creationId xmlns:p14="http://schemas.microsoft.com/office/powerpoint/2010/main" val="296218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F21B3045-FF40-4A25-9AC1-A7013DC93697}" type="datetime1">
              <a:rPr lang="es-PE" smtClean="0"/>
              <a:t>13/05/2015</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88F3A37E-8736-4793-9BDF-AA202CA49B01}" type="slidenum">
              <a:rPr lang="es-PE" smtClean="0"/>
              <a:t>‹Nº›</a:t>
            </a:fld>
            <a:endParaRPr lang="es-PE"/>
          </a:p>
        </p:txBody>
      </p:sp>
    </p:spTree>
    <p:extLst>
      <p:ext uri="{BB962C8B-B14F-4D97-AF65-F5344CB8AC3E}">
        <p14:creationId xmlns:p14="http://schemas.microsoft.com/office/powerpoint/2010/main" val="2571320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83EB8836-C240-4C81-BFBF-CE7B89CAA7D7}" type="datetime1">
              <a:rPr lang="es-PE" smtClean="0"/>
              <a:t>13/05/2015</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88F3A37E-8736-4793-9BDF-AA202CA49B01}" type="slidenum">
              <a:rPr lang="es-PE" smtClean="0"/>
              <a:t>‹Nº›</a:t>
            </a:fld>
            <a:endParaRPr lang="es-PE"/>
          </a:p>
        </p:txBody>
      </p:sp>
    </p:spTree>
    <p:extLst>
      <p:ext uri="{BB962C8B-B14F-4D97-AF65-F5344CB8AC3E}">
        <p14:creationId xmlns:p14="http://schemas.microsoft.com/office/powerpoint/2010/main" val="104031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534285E-3AE0-424E-81E8-C033DF5BE3E1}" type="datetime1">
              <a:rPr lang="es-PE" smtClean="0"/>
              <a:t>13/05/2015</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88F3A37E-8736-4793-9BDF-AA202CA49B01}" type="slidenum">
              <a:rPr lang="es-PE" smtClean="0"/>
              <a:t>‹Nº›</a:t>
            </a:fld>
            <a:endParaRPr lang="es-PE"/>
          </a:p>
        </p:txBody>
      </p:sp>
    </p:spTree>
    <p:extLst>
      <p:ext uri="{BB962C8B-B14F-4D97-AF65-F5344CB8AC3E}">
        <p14:creationId xmlns:p14="http://schemas.microsoft.com/office/powerpoint/2010/main" val="1338284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7ABAD1E-1954-41F5-8976-372EA1C6E7F9}" type="datetime1">
              <a:rPr lang="es-PE" smtClean="0"/>
              <a:t>13/05/2015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8F3A37E-8736-4793-9BDF-AA202CA49B01}" type="slidenum">
              <a:rPr lang="es-PE" smtClean="0"/>
              <a:t>‹Nº›</a:t>
            </a:fld>
            <a:endParaRPr lang="es-PE"/>
          </a:p>
        </p:txBody>
      </p:sp>
    </p:spTree>
    <p:extLst>
      <p:ext uri="{BB962C8B-B14F-4D97-AF65-F5344CB8AC3E}">
        <p14:creationId xmlns:p14="http://schemas.microsoft.com/office/powerpoint/2010/main" val="241810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C056B3C-FA8A-4E08-BE4D-7DC6CE798544}" type="datetime1">
              <a:rPr lang="es-PE" smtClean="0"/>
              <a:t>13/05/2015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8F3A37E-8736-4793-9BDF-AA202CA49B01}" type="slidenum">
              <a:rPr lang="es-PE" smtClean="0"/>
              <a:t>‹Nº›</a:t>
            </a:fld>
            <a:endParaRPr lang="es-PE"/>
          </a:p>
        </p:txBody>
      </p:sp>
    </p:spTree>
    <p:extLst>
      <p:ext uri="{BB962C8B-B14F-4D97-AF65-F5344CB8AC3E}">
        <p14:creationId xmlns:p14="http://schemas.microsoft.com/office/powerpoint/2010/main" val="199929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6CF70-C4C6-4CE2-BA8A-BC8B7B03A27C}" type="datetime1">
              <a:rPr lang="es-PE" smtClean="0"/>
              <a:t>13/05/2015</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3A37E-8736-4793-9BDF-AA202CA49B01}" type="slidenum">
              <a:rPr lang="es-PE" smtClean="0"/>
              <a:t>‹Nº›</a:t>
            </a:fld>
            <a:endParaRPr lang="es-PE"/>
          </a:p>
        </p:txBody>
      </p:sp>
    </p:spTree>
    <p:extLst>
      <p:ext uri="{BB962C8B-B14F-4D97-AF65-F5344CB8AC3E}">
        <p14:creationId xmlns:p14="http://schemas.microsoft.com/office/powerpoint/2010/main" val="2809084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g.alarcotosoni@up.edu.p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emf"/><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5.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3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5048" y="1988840"/>
            <a:ext cx="8568952" cy="1470025"/>
          </a:xfrm>
        </p:spPr>
        <p:txBody>
          <a:bodyPr>
            <a:normAutofit fontScale="90000"/>
          </a:bodyPr>
          <a:lstStyle/>
          <a:p>
            <a:pPr algn="l"/>
            <a:r>
              <a:rPr lang="es-PE" sz="4000" dirty="0" smtClean="0">
                <a:latin typeface="Times New Roman" pitchFamily="18" charset="0"/>
                <a:cs typeface="Times New Roman" pitchFamily="18" charset="0"/>
              </a:rPr>
              <a:t>Algunos errores y mentiras del gobierno sobre el sector energético y PETROPERÚ</a:t>
            </a:r>
            <a:endParaRPr lang="es-PE" sz="4000" b="1" dirty="0">
              <a:latin typeface="Times New Roman" pitchFamily="18" charset="0"/>
              <a:cs typeface="Times New Roman" pitchFamily="18" charset="0"/>
            </a:endParaRPr>
          </a:p>
        </p:txBody>
      </p:sp>
      <p:sp>
        <p:nvSpPr>
          <p:cNvPr id="3" name="2 Subtítulo"/>
          <p:cNvSpPr>
            <a:spLocks noGrp="1"/>
          </p:cNvSpPr>
          <p:nvPr>
            <p:ph type="subTitle" idx="1"/>
          </p:nvPr>
        </p:nvSpPr>
        <p:spPr>
          <a:xfrm>
            <a:off x="683568" y="3501008"/>
            <a:ext cx="8208912" cy="2885764"/>
          </a:xfrm>
        </p:spPr>
        <p:txBody>
          <a:bodyPr>
            <a:normAutofit fontScale="85000" lnSpcReduction="20000"/>
          </a:bodyPr>
          <a:lstStyle/>
          <a:p>
            <a:pPr algn="l"/>
            <a:r>
              <a:rPr lang="es-PE" sz="2800" dirty="0" smtClean="0">
                <a:solidFill>
                  <a:schemeClr val="tx1"/>
                </a:solidFill>
                <a:latin typeface="Times New Roman" pitchFamily="18" charset="0"/>
                <a:cs typeface="Times New Roman" pitchFamily="18" charset="0"/>
              </a:rPr>
              <a:t>Germán </a:t>
            </a:r>
            <a:r>
              <a:rPr lang="es-PE" sz="2800" dirty="0" err="1" smtClean="0">
                <a:solidFill>
                  <a:schemeClr val="tx1"/>
                </a:solidFill>
                <a:latin typeface="Times New Roman" pitchFamily="18" charset="0"/>
                <a:cs typeface="Times New Roman" pitchFamily="18" charset="0"/>
              </a:rPr>
              <a:t>Alarco</a:t>
            </a:r>
            <a:r>
              <a:rPr lang="es-PE" sz="2800" dirty="0" smtClean="0">
                <a:solidFill>
                  <a:schemeClr val="tx1"/>
                </a:solidFill>
                <a:latin typeface="Times New Roman" pitchFamily="18" charset="0"/>
                <a:cs typeface="Times New Roman" pitchFamily="18" charset="0"/>
              </a:rPr>
              <a:t> </a:t>
            </a:r>
            <a:r>
              <a:rPr lang="es-PE" sz="2800" dirty="0" err="1" smtClean="0">
                <a:solidFill>
                  <a:schemeClr val="tx1"/>
                </a:solidFill>
                <a:latin typeface="Times New Roman" pitchFamily="18" charset="0"/>
                <a:cs typeface="Times New Roman" pitchFamily="18" charset="0"/>
              </a:rPr>
              <a:t>Tosoni</a:t>
            </a:r>
            <a:r>
              <a:rPr lang="es-PE" sz="2800" dirty="0" smtClean="0">
                <a:solidFill>
                  <a:schemeClr val="tx1"/>
                </a:solidFill>
                <a:latin typeface="Times New Roman" pitchFamily="18" charset="0"/>
                <a:cs typeface="Times New Roman" pitchFamily="18" charset="0"/>
              </a:rPr>
              <a:t>*</a:t>
            </a:r>
          </a:p>
          <a:p>
            <a:pPr algn="l"/>
            <a:r>
              <a:rPr lang="es-PE" sz="1600" dirty="0" smtClean="0">
                <a:solidFill>
                  <a:schemeClr val="tx1"/>
                </a:solidFill>
                <a:latin typeface="Times New Roman" pitchFamily="18" charset="0"/>
                <a:cs typeface="Times New Roman" pitchFamily="18" charset="0"/>
                <a:hlinkClick r:id="rId2"/>
              </a:rPr>
              <a:t>g.alarcotosoni@up.edu.pe</a:t>
            </a:r>
            <a:endParaRPr lang="es-PE" sz="1600" dirty="0" smtClean="0">
              <a:solidFill>
                <a:schemeClr val="tx1"/>
              </a:solidFill>
              <a:latin typeface="Times New Roman" pitchFamily="18" charset="0"/>
              <a:cs typeface="Times New Roman" pitchFamily="18" charset="0"/>
            </a:endParaRPr>
          </a:p>
          <a:p>
            <a:pPr algn="l"/>
            <a:endParaRPr lang="es-PE" sz="1600" dirty="0" smtClean="0">
              <a:solidFill>
                <a:schemeClr val="tx1"/>
              </a:solidFill>
              <a:latin typeface="Times New Roman" pitchFamily="18" charset="0"/>
              <a:cs typeface="Times New Roman" pitchFamily="18" charset="0"/>
            </a:endParaRPr>
          </a:p>
          <a:p>
            <a:pPr algn="l"/>
            <a:endParaRPr lang="es-PE" sz="1600" dirty="0" smtClean="0">
              <a:solidFill>
                <a:schemeClr val="tx1"/>
              </a:solidFill>
              <a:latin typeface="Times New Roman" pitchFamily="18" charset="0"/>
              <a:cs typeface="Times New Roman" pitchFamily="18" charset="0"/>
            </a:endParaRPr>
          </a:p>
          <a:p>
            <a:pPr algn="l"/>
            <a:r>
              <a:rPr lang="es-PE" sz="3300" dirty="0" smtClean="0">
                <a:solidFill>
                  <a:schemeClr val="tx1"/>
                </a:solidFill>
                <a:latin typeface="Times New Roman" pitchFamily="18" charset="0"/>
                <a:cs typeface="Times New Roman" pitchFamily="18" charset="0"/>
              </a:rPr>
              <a:t>Foro: Política Energética y Futuro de PETROPERÚ</a:t>
            </a:r>
          </a:p>
          <a:p>
            <a:pPr algn="l"/>
            <a:r>
              <a:rPr lang="es-PE" sz="3300" dirty="0" smtClean="0">
                <a:solidFill>
                  <a:schemeClr val="tx1"/>
                </a:solidFill>
                <a:latin typeface="Times New Roman" pitchFamily="18" charset="0"/>
                <a:cs typeface="Times New Roman" pitchFamily="18" charset="0"/>
              </a:rPr>
              <a:t>Congreso de la República</a:t>
            </a:r>
          </a:p>
          <a:p>
            <a:pPr algn="l"/>
            <a:r>
              <a:rPr lang="es-PE" sz="3300" dirty="0" smtClean="0">
                <a:solidFill>
                  <a:schemeClr val="tx1"/>
                </a:solidFill>
                <a:latin typeface="Times New Roman" pitchFamily="18" charset="0"/>
                <a:cs typeface="Times New Roman" pitchFamily="18" charset="0"/>
              </a:rPr>
              <a:t>Lima, 5 de Mayo 2015</a:t>
            </a:r>
          </a:p>
          <a:p>
            <a:pPr algn="l"/>
            <a:endParaRPr lang="es-PE" sz="2200" dirty="0" smtClean="0">
              <a:solidFill>
                <a:schemeClr val="tx1"/>
              </a:solidFill>
              <a:latin typeface="Times New Roman" pitchFamily="18" charset="0"/>
              <a:cs typeface="Times New Roman" pitchFamily="18" charset="0"/>
            </a:endParaRPr>
          </a:p>
          <a:p>
            <a:pPr algn="l"/>
            <a:r>
              <a:rPr lang="es-PE" sz="1900" dirty="0" smtClean="0">
                <a:solidFill>
                  <a:schemeClr val="tx1"/>
                </a:solidFill>
                <a:latin typeface="Times New Roman" pitchFamily="18" charset="0"/>
                <a:cs typeface="Times New Roman" pitchFamily="18" charset="0"/>
              </a:rPr>
              <a:t>* Con el apoyo de César Castillo García</a:t>
            </a:r>
            <a:endParaRPr lang="es-PE" sz="1900" dirty="0">
              <a:solidFill>
                <a:schemeClr val="tx1"/>
              </a:solidFill>
              <a:latin typeface="Times New Roman" pitchFamily="18" charset="0"/>
              <a:cs typeface="Times New Roman" pitchFamily="18" charset="0"/>
            </a:endParaRPr>
          </a:p>
        </p:txBody>
      </p:sp>
      <p:pic>
        <p:nvPicPr>
          <p:cNvPr id="4" name="Picture 6" descr="C:\Users\g.alarcotosoni\AppData\Local\Microsoft\Windows\Temporary Internet Files\Content.IE5\H4M70INN\logo_empre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18864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Marcador de número de diapositiva"/>
          <p:cNvSpPr>
            <a:spLocks noGrp="1"/>
          </p:cNvSpPr>
          <p:nvPr>
            <p:ph type="sldNum" sz="quarter" idx="12"/>
          </p:nvPr>
        </p:nvSpPr>
        <p:spPr/>
        <p:txBody>
          <a:bodyPr/>
          <a:lstStyle/>
          <a:p>
            <a:fld id="{88F3A37E-8736-4793-9BDF-AA202CA49B01}" type="slidenum">
              <a:rPr lang="es-PE" smtClean="0"/>
              <a:t>1</a:t>
            </a:fld>
            <a:endParaRPr lang="es-PE"/>
          </a:p>
        </p:txBody>
      </p:sp>
    </p:spTree>
    <p:extLst>
      <p:ext uri="{BB962C8B-B14F-4D97-AF65-F5344CB8AC3E}">
        <p14:creationId xmlns:p14="http://schemas.microsoft.com/office/powerpoint/2010/main" val="465459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75055"/>
            <a:ext cx="8879184" cy="6476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96" y="6665544"/>
            <a:ext cx="2447925"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41" name="5 Grupo"/>
          <p:cNvGrpSpPr/>
          <p:nvPr/>
        </p:nvGrpSpPr>
        <p:grpSpPr>
          <a:xfrm>
            <a:off x="107504" y="1268760"/>
            <a:ext cx="8784976" cy="5112568"/>
            <a:chOff x="0" y="0"/>
            <a:chExt cx="7429499" cy="6903585"/>
          </a:xfrm>
          <a:solidFill>
            <a:schemeClr val="bg1"/>
          </a:solidFill>
        </p:grpSpPr>
        <p:grpSp>
          <p:nvGrpSpPr>
            <p:cNvPr id="242" name="4 Grupo"/>
            <p:cNvGrpSpPr/>
            <p:nvPr/>
          </p:nvGrpSpPr>
          <p:grpSpPr>
            <a:xfrm>
              <a:off x="0" y="0"/>
              <a:ext cx="7429499" cy="6903585"/>
              <a:chOff x="0" y="0"/>
              <a:chExt cx="7429499" cy="6903585"/>
            </a:xfrm>
            <a:grpFill/>
          </p:grpSpPr>
          <p:graphicFrame>
            <p:nvGraphicFramePr>
              <p:cNvPr id="244" name="1 Gráfico"/>
              <p:cNvGraphicFramePr/>
              <p:nvPr>
                <p:extLst>
                  <p:ext uri="{D42A27DB-BD31-4B8C-83A1-F6EECF244321}">
                    <p14:modId xmlns:p14="http://schemas.microsoft.com/office/powerpoint/2010/main" val="399529447"/>
                  </p:ext>
                </p:extLst>
              </p:nvPr>
            </p:nvGraphicFramePr>
            <p:xfrm>
              <a:off x="0" y="0"/>
              <a:ext cx="7429499" cy="6903585"/>
            </p:xfrm>
            <a:graphic>
              <a:graphicData uri="http://schemas.openxmlformats.org/drawingml/2006/chart">
                <c:chart xmlns:c="http://schemas.openxmlformats.org/drawingml/2006/chart" xmlns:r="http://schemas.openxmlformats.org/officeDocument/2006/relationships" r:id="rId4"/>
              </a:graphicData>
            </a:graphic>
          </p:graphicFrame>
          <p:sp>
            <p:nvSpPr>
              <p:cNvPr id="245" name="2 CuadroTexto"/>
              <p:cNvSpPr txBox="1"/>
              <p:nvPr/>
            </p:nvSpPr>
            <p:spPr>
              <a:xfrm>
                <a:off x="3349364" y="698729"/>
                <a:ext cx="3238500" cy="476250"/>
              </a:xfrm>
              <a:prstGeom prst="rect">
                <a:avLst/>
              </a:prstGeom>
              <a:grpFill/>
              <a:ln w="28575" cmpd="sng">
                <a:solidFill>
                  <a:schemeClr val="accent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s-PE" sz="1200" b="1">
                    <a:latin typeface="Times New Roman" pitchFamily="18" charset="0"/>
                    <a:cs typeface="Times New Roman" pitchFamily="18" charset="0"/>
                  </a:rPr>
                  <a:t>DESPUÉS DE LA PRIVATIZACIÓN</a:t>
                </a:r>
              </a:p>
            </p:txBody>
          </p:sp>
        </p:grpSp>
        <p:sp>
          <p:nvSpPr>
            <p:cNvPr id="243" name="3 CuadroTexto"/>
            <p:cNvSpPr txBox="1"/>
            <p:nvPr/>
          </p:nvSpPr>
          <p:spPr>
            <a:xfrm>
              <a:off x="548078" y="2722541"/>
              <a:ext cx="1976337" cy="534331"/>
            </a:xfrm>
            <a:prstGeom prst="rect">
              <a:avLst/>
            </a:prstGeom>
            <a:grpFill/>
            <a:ln w="28575" cmpd="sng">
              <a:solidFill>
                <a:schemeClr val="accent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s-PE" sz="1200" b="1" dirty="0" smtClean="0">
                  <a:latin typeface="Times New Roman" pitchFamily="18" charset="0"/>
                  <a:cs typeface="Times New Roman" pitchFamily="18" charset="0"/>
                </a:rPr>
                <a:t>ANTES </a:t>
              </a:r>
              <a:r>
                <a:rPr lang="es-PE" sz="1200" b="1" dirty="0">
                  <a:latin typeface="Times New Roman" pitchFamily="18" charset="0"/>
                  <a:cs typeface="Times New Roman" pitchFamily="18" charset="0"/>
                </a:rPr>
                <a:t>DE LA PRIVATIZACIÓN</a:t>
              </a:r>
            </a:p>
          </p:txBody>
        </p:sp>
      </p:grpSp>
    </p:spTree>
    <p:extLst>
      <p:ext uri="{BB962C8B-B14F-4D97-AF65-F5344CB8AC3E}">
        <p14:creationId xmlns:p14="http://schemas.microsoft.com/office/powerpoint/2010/main" val="3159888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435280" cy="1282154"/>
          </a:xfrm>
        </p:spPr>
        <p:txBody>
          <a:bodyPr>
            <a:noAutofit/>
          </a:bodyPr>
          <a:lstStyle/>
          <a:p>
            <a:r>
              <a:rPr lang="es-PE" sz="3200" dirty="0" smtClean="0">
                <a:latin typeface="Times New Roman" pitchFamily="18" charset="0"/>
                <a:cs typeface="Times New Roman" pitchFamily="18" charset="0"/>
              </a:rPr>
              <a:t>Pre-evaluación de la privatización en el Perú</a:t>
            </a:r>
            <a:br>
              <a:rPr lang="es-PE" sz="3200" dirty="0" smtClean="0">
                <a:latin typeface="Times New Roman" pitchFamily="18" charset="0"/>
                <a:cs typeface="Times New Roman" pitchFamily="18" charset="0"/>
              </a:rPr>
            </a:br>
            <a:r>
              <a:rPr lang="es-PE" sz="3200" dirty="0" smtClean="0">
                <a:latin typeface="Times New Roman" pitchFamily="18" charset="0"/>
                <a:cs typeface="Times New Roman" pitchFamily="18" charset="0"/>
              </a:rPr>
              <a:t>-Jones, </a:t>
            </a:r>
            <a:r>
              <a:rPr lang="es-PE" sz="3200" dirty="0" err="1" smtClean="0">
                <a:latin typeface="Times New Roman" pitchFamily="18" charset="0"/>
                <a:cs typeface="Times New Roman" pitchFamily="18" charset="0"/>
              </a:rPr>
              <a:t>Tandon</a:t>
            </a:r>
            <a:r>
              <a:rPr lang="es-PE" sz="3200" dirty="0" smtClean="0">
                <a:latin typeface="Times New Roman" pitchFamily="18" charset="0"/>
                <a:cs typeface="Times New Roman" pitchFamily="18" charset="0"/>
              </a:rPr>
              <a:t> y </a:t>
            </a:r>
            <a:r>
              <a:rPr lang="es-PE" sz="3200" dirty="0" err="1" smtClean="0">
                <a:latin typeface="Times New Roman" pitchFamily="18" charset="0"/>
                <a:cs typeface="Times New Roman" pitchFamily="18" charset="0"/>
              </a:rPr>
              <a:t>Vogelsang</a:t>
            </a:r>
            <a:r>
              <a:rPr lang="es-PE" sz="3200" dirty="0" smtClean="0">
                <a:latin typeface="Times New Roman" pitchFamily="18" charset="0"/>
                <a:cs typeface="Times New Roman" pitchFamily="18" charset="0"/>
              </a:rPr>
              <a:t> (MIT, 1991)</a:t>
            </a:r>
            <a:endParaRPr lang="es-PE" sz="32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57200" y="1711349"/>
                <a:ext cx="8363272" cy="4525963"/>
              </a:xfrm>
            </p:spPr>
            <p:txBody>
              <a:bodyPr>
                <a:normAutofit fontScale="92500" lnSpcReduction="10000"/>
              </a:bodyPr>
              <a:lstStyle/>
              <a:p>
                <a:pPr algn="just"/>
                <a:r>
                  <a:rPr lang="es-PE" sz="2400" dirty="0" smtClean="0">
                    <a:latin typeface="Times New Roman" pitchFamily="18" charset="0"/>
                    <a:cs typeface="Times New Roman" pitchFamily="18" charset="0"/>
                  </a:rPr>
                  <a:t>La idea básica es que una privatización debe incrementar el bienestar de la sociedad (W&gt;0).</a:t>
                </a:r>
              </a:p>
              <a:p>
                <a:pPr marL="0" indent="0" algn="just">
                  <a:buNone/>
                </a:pPr>
                <a:endParaRPr lang="es-PE" sz="1700" dirty="0" smtClean="0">
                  <a:latin typeface="Times New Roman" pitchFamily="18" charset="0"/>
                  <a:cs typeface="Times New Roman" pitchFamily="18" charset="0"/>
                </a:endParaRPr>
              </a:p>
              <a:p>
                <a:pPr algn="just"/>
                <a:r>
                  <a:rPr lang="es-PE" sz="2400" dirty="0" smtClean="0">
                    <a:latin typeface="Times New Roman" pitchFamily="18" charset="0"/>
                    <a:cs typeface="Times New Roman" pitchFamily="18" charset="0"/>
                  </a:rPr>
                  <a:t>En cada segmento privatizado se debe evaluar si se produjo un incremento del bienestar social obtenido por la diferencia entre el valor social de la empresa administrada bajo un régimen privado (</a:t>
                </a:r>
                <a:r>
                  <a:rPr lang="es-PE" sz="2400" dirty="0" err="1" smtClean="0">
                    <a:latin typeface="Times New Roman" pitchFamily="18" charset="0"/>
                    <a:cs typeface="Times New Roman" pitchFamily="18" charset="0"/>
                  </a:rPr>
                  <a:t>V</a:t>
                </a:r>
                <a:r>
                  <a:rPr lang="es-PE" sz="2400" i="1" dirty="0" err="1" smtClean="0">
                    <a:latin typeface="Times New Roman" pitchFamily="18" charset="0"/>
                    <a:cs typeface="Times New Roman" pitchFamily="18" charset="0"/>
                  </a:rPr>
                  <a:t>sp</a:t>
                </a:r>
                <a:r>
                  <a:rPr lang="es-PE" sz="2400" dirty="0" smtClean="0">
                    <a:latin typeface="Times New Roman" pitchFamily="18" charset="0"/>
                    <a:cs typeface="Times New Roman" pitchFamily="18" charset="0"/>
                  </a:rPr>
                  <a:t>) que toma en cuenta los resultados que se generarían después de la venta respecto del valor social de la empresa en manos del gobierno </a:t>
                </a:r>
                <a:r>
                  <a:rPr lang="es-PE" sz="2400" dirty="0">
                    <a:latin typeface="Times New Roman" pitchFamily="18" charset="0"/>
                    <a:cs typeface="Times New Roman" pitchFamily="18" charset="0"/>
                  </a:rPr>
                  <a:t>(</a:t>
                </a:r>
                <a:r>
                  <a:rPr lang="es-PE" sz="2400" dirty="0" err="1" smtClean="0">
                    <a:latin typeface="Times New Roman" pitchFamily="18" charset="0"/>
                    <a:cs typeface="Times New Roman" pitchFamily="18" charset="0"/>
                  </a:rPr>
                  <a:t>V</a:t>
                </a:r>
                <a:r>
                  <a:rPr lang="es-PE" sz="2400" i="1" dirty="0" err="1" smtClean="0">
                    <a:latin typeface="Times New Roman" pitchFamily="18" charset="0"/>
                    <a:cs typeface="Times New Roman" pitchFamily="18" charset="0"/>
                  </a:rPr>
                  <a:t>sg</a:t>
                </a:r>
                <a:r>
                  <a:rPr lang="es-PE" sz="2400" dirty="0" smtClean="0">
                    <a:latin typeface="Times New Roman" pitchFamily="18" charset="0"/>
                    <a:cs typeface="Times New Roman" pitchFamily="18" charset="0"/>
                  </a:rPr>
                  <a:t>). Asimismo, siendo Z el valor que se pagaría por ésta y </a:t>
                </a:r>
                <a14:m>
                  <m:oMath xmlns:m="http://schemas.openxmlformats.org/officeDocument/2006/math">
                    <m:sSub>
                      <m:sSubPr>
                        <m:ctrlPr>
                          <a:rPr lang="es-PE" sz="2400" i="1" smtClean="0">
                            <a:latin typeface="Cambria Math"/>
                            <a:ea typeface="Cambria Math"/>
                            <a:cs typeface="Times New Roman" pitchFamily="18" charset="0"/>
                          </a:rPr>
                        </m:ctrlPr>
                      </m:sSubPr>
                      <m:e>
                        <m:r>
                          <a:rPr lang="es-PE" sz="2400" i="1" smtClean="0">
                            <a:latin typeface="Cambria Math"/>
                            <a:ea typeface="Cambria Math"/>
                            <a:cs typeface="Times New Roman" pitchFamily="18" charset="0"/>
                          </a:rPr>
                          <m:t>𝛾</m:t>
                        </m:r>
                      </m:e>
                      <m:sub>
                        <m:r>
                          <a:rPr lang="es-PE" sz="2400" b="0" i="1" smtClean="0">
                            <a:latin typeface="Cambria Math"/>
                            <a:ea typeface="Cambria Math"/>
                            <a:cs typeface="Times New Roman" pitchFamily="18" charset="0"/>
                          </a:rPr>
                          <m:t>𝑖</m:t>
                        </m:r>
                      </m:sub>
                    </m:sSub>
                  </m:oMath>
                </a14:m>
                <a:r>
                  <a:rPr lang="es-PE" sz="2400" dirty="0" smtClean="0">
                    <a:latin typeface="Times New Roman" pitchFamily="18" charset="0"/>
                    <a:cs typeface="Times New Roman" pitchFamily="18" charset="0"/>
                  </a:rPr>
                  <a:t> los multiplicadores del gasto del gobierno y privados respectivamente.</a:t>
                </a:r>
              </a:p>
              <a:p>
                <a:pPr marL="0" indent="0" algn="just">
                  <a:buNone/>
                </a:pPr>
                <a:endParaRPr lang="es-PE" sz="2400" i="1" dirty="0" smtClean="0">
                  <a:latin typeface="Cambria Math"/>
                  <a:ea typeface="Cambria Math"/>
                  <a:cs typeface="Times New Roman" pitchFamily="18" charset="0"/>
                </a:endParaRPr>
              </a:p>
              <a:p>
                <a:pPr marL="0" indent="0" algn="just">
                  <a:buNone/>
                </a:pPr>
                <a14:m>
                  <m:oMathPara xmlns:m="http://schemas.openxmlformats.org/officeDocument/2006/math">
                    <m:oMathParaPr>
                      <m:jc m:val="centerGroup"/>
                    </m:oMathParaPr>
                    <m:oMath xmlns:m="http://schemas.openxmlformats.org/officeDocument/2006/math">
                      <m:r>
                        <a:rPr lang="es-PE" sz="2400" i="1" smtClean="0">
                          <a:latin typeface="Cambria Math"/>
                          <a:ea typeface="Cambria Math"/>
                          <a:cs typeface="Times New Roman" pitchFamily="18" charset="0"/>
                        </a:rPr>
                        <m:t>∆</m:t>
                      </m:r>
                      <m:r>
                        <a:rPr lang="es-PE" sz="2400" b="0" i="1" smtClean="0">
                          <a:latin typeface="Cambria Math"/>
                          <a:ea typeface="Cambria Math"/>
                          <a:cs typeface="Times New Roman" pitchFamily="18" charset="0"/>
                        </a:rPr>
                        <m:t>𝑊</m:t>
                      </m:r>
                      <m:r>
                        <a:rPr lang="es-PE" sz="2400" b="0" i="1" smtClean="0">
                          <a:latin typeface="Cambria Math"/>
                          <a:ea typeface="Cambria Math"/>
                          <a:cs typeface="Times New Roman" pitchFamily="18" charset="0"/>
                        </a:rPr>
                        <m:t>=</m:t>
                      </m:r>
                      <m:sSub>
                        <m:sSubPr>
                          <m:ctrlPr>
                            <a:rPr lang="es-PE" sz="2400" b="0" i="1" smtClean="0">
                              <a:latin typeface="Cambria Math"/>
                              <a:ea typeface="Cambria Math"/>
                              <a:cs typeface="Times New Roman" pitchFamily="18" charset="0"/>
                            </a:rPr>
                          </m:ctrlPr>
                        </m:sSubPr>
                        <m:e>
                          <m:r>
                            <a:rPr lang="es-PE" sz="2400" b="0" i="1" smtClean="0">
                              <a:latin typeface="Cambria Math"/>
                              <a:ea typeface="Cambria Math"/>
                              <a:cs typeface="Times New Roman" pitchFamily="18" charset="0"/>
                            </a:rPr>
                            <m:t>𝑉</m:t>
                          </m:r>
                        </m:e>
                        <m:sub>
                          <m:r>
                            <a:rPr lang="es-PE" sz="2400" b="0" i="1" smtClean="0">
                              <a:latin typeface="Cambria Math"/>
                              <a:ea typeface="Cambria Math"/>
                              <a:cs typeface="Times New Roman" pitchFamily="18" charset="0"/>
                            </a:rPr>
                            <m:t>𝑠𝑝</m:t>
                          </m:r>
                        </m:sub>
                      </m:sSub>
                      <m:r>
                        <a:rPr lang="es-PE" sz="2400" b="0" i="1" smtClean="0">
                          <a:latin typeface="Cambria Math"/>
                          <a:ea typeface="Cambria Math"/>
                          <a:cs typeface="Times New Roman" pitchFamily="18" charset="0"/>
                        </a:rPr>
                        <m:t>−</m:t>
                      </m:r>
                      <m:sSub>
                        <m:sSubPr>
                          <m:ctrlPr>
                            <a:rPr lang="es-PE" sz="2400" b="0" i="1" smtClean="0">
                              <a:latin typeface="Cambria Math"/>
                              <a:ea typeface="Cambria Math"/>
                              <a:cs typeface="Times New Roman" pitchFamily="18" charset="0"/>
                            </a:rPr>
                          </m:ctrlPr>
                        </m:sSubPr>
                        <m:e>
                          <m:r>
                            <a:rPr lang="es-PE" sz="2400" b="0" i="1" smtClean="0">
                              <a:latin typeface="Cambria Math"/>
                              <a:ea typeface="Cambria Math"/>
                              <a:cs typeface="Times New Roman" pitchFamily="18" charset="0"/>
                            </a:rPr>
                            <m:t>𝑉</m:t>
                          </m:r>
                        </m:e>
                        <m:sub>
                          <m:r>
                            <a:rPr lang="es-PE" sz="2400" b="0" i="1" smtClean="0">
                              <a:latin typeface="Cambria Math"/>
                              <a:ea typeface="Cambria Math"/>
                              <a:cs typeface="Times New Roman" pitchFamily="18" charset="0"/>
                            </a:rPr>
                            <m:t>𝑠𝑔</m:t>
                          </m:r>
                        </m:sub>
                      </m:sSub>
                      <m:r>
                        <a:rPr lang="es-PE" sz="2400" b="0" i="1" smtClean="0">
                          <a:latin typeface="Cambria Math"/>
                          <a:ea typeface="Cambria Math"/>
                          <a:cs typeface="Times New Roman" pitchFamily="18" charset="0"/>
                        </a:rPr>
                        <m:t>+</m:t>
                      </m:r>
                      <m:d>
                        <m:dPr>
                          <m:ctrlPr>
                            <a:rPr lang="es-PE" sz="2400" b="0" i="1" smtClean="0">
                              <a:latin typeface="Cambria Math"/>
                              <a:ea typeface="Cambria Math"/>
                              <a:cs typeface="Times New Roman" pitchFamily="18" charset="0"/>
                            </a:rPr>
                          </m:ctrlPr>
                        </m:dPr>
                        <m:e>
                          <m:sSub>
                            <m:sSubPr>
                              <m:ctrlPr>
                                <a:rPr lang="es-PE" sz="2400" b="0" i="1" smtClean="0">
                                  <a:latin typeface="Cambria Math"/>
                                  <a:ea typeface="Cambria Math"/>
                                  <a:cs typeface="Times New Roman" pitchFamily="18" charset="0"/>
                                </a:rPr>
                              </m:ctrlPr>
                            </m:sSubPr>
                            <m:e>
                              <m:r>
                                <a:rPr lang="es-PE" sz="2400" b="0" i="1" smtClean="0">
                                  <a:latin typeface="Cambria Math"/>
                                  <a:ea typeface="Cambria Math"/>
                                  <a:cs typeface="Times New Roman" pitchFamily="18" charset="0"/>
                                </a:rPr>
                                <m:t>𝛾</m:t>
                              </m:r>
                            </m:e>
                            <m:sub>
                              <m:r>
                                <a:rPr lang="es-PE" sz="2400" b="0" i="1" smtClean="0">
                                  <a:latin typeface="Cambria Math"/>
                                  <a:ea typeface="Cambria Math"/>
                                  <a:cs typeface="Times New Roman" pitchFamily="18" charset="0"/>
                                </a:rPr>
                                <m:t>𝑔</m:t>
                              </m:r>
                            </m:sub>
                          </m:sSub>
                          <m:r>
                            <a:rPr lang="es-PE" sz="2400" b="0" i="1" smtClean="0">
                              <a:latin typeface="Cambria Math"/>
                              <a:ea typeface="Cambria Math"/>
                              <a:cs typeface="Times New Roman" pitchFamily="18" charset="0"/>
                            </a:rPr>
                            <m:t>−</m:t>
                          </m:r>
                          <m:sSub>
                            <m:sSubPr>
                              <m:ctrlPr>
                                <a:rPr lang="es-PE" sz="2400" b="0" i="1" smtClean="0">
                                  <a:latin typeface="Cambria Math"/>
                                  <a:ea typeface="Cambria Math"/>
                                  <a:cs typeface="Times New Roman" pitchFamily="18" charset="0"/>
                                </a:rPr>
                              </m:ctrlPr>
                            </m:sSubPr>
                            <m:e>
                              <m:r>
                                <a:rPr lang="es-PE" sz="2400" b="0" i="1" smtClean="0">
                                  <a:latin typeface="Cambria Math"/>
                                  <a:ea typeface="Cambria Math"/>
                                  <a:cs typeface="Times New Roman" pitchFamily="18" charset="0"/>
                                </a:rPr>
                                <m:t>𝛾</m:t>
                              </m:r>
                            </m:e>
                            <m:sub>
                              <m:r>
                                <a:rPr lang="es-PE" sz="2400" b="0" i="1" smtClean="0">
                                  <a:latin typeface="Cambria Math"/>
                                  <a:ea typeface="Cambria Math"/>
                                  <a:cs typeface="Times New Roman" pitchFamily="18" charset="0"/>
                                </a:rPr>
                                <m:t>𝑝</m:t>
                              </m:r>
                            </m:sub>
                          </m:sSub>
                        </m:e>
                      </m:d>
                      <m:r>
                        <a:rPr lang="es-PE" sz="2400" b="0" i="1" smtClean="0">
                          <a:latin typeface="Cambria Math"/>
                          <a:ea typeface="Cambria Math"/>
                          <a:cs typeface="Times New Roman" pitchFamily="18" charset="0"/>
                        </a:rPr>
                        <m:t>𝑍</m:t>
                      </m:r>
                    </m:oMath>
                  </m:oMathPara>
                </a14:m>
                <a:endParaRPr lang="es-PE" sz="2400" dirty="0">
                  <a:latin typeface="Times New Roman" pitchFamily="18" charset="0"/>
                  <a:cs typeface="Times New Roman" pitchFamily="18" charset="0"/>
                </a:endParaRPr>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57200" y="1711349"/>
                <a:ext cx="8363272" cy="4525963"/>
              </a:xfrm>
              <a:blipFill rotWithShape="1">
                <a:blip r:embed="rId2"/>
                <a:stretch>
                  <a:fillRect l="-802" t="-1482" r="-948"/>
                </a:stretch>
              </a:blipFill>
            </p:spPr>
            <p:txBody>
              <a:bodyPr/>
              <a:lstStyle/>
              <a:p>
                <a:r>
                  <a:rPr lang="es-PE">
                    <a:noFill/>
                  </a:rPr>
                  <a:t> </a:t>
                </a:r>
              </a:p>
            </p:txBody>
          </p:sp>
        </mc:Fallback>
      </mc:AlternateContent>
      <p:sp>
        <p:nvSpPr>
          <p:cNvPr id="4" name="3 Marcador de número de diapositiva"/>
          <p:cNvSpPr>
            <a:spLocks noGrp="1"/>
          </p:cNvSpPr>
          <p:nvPr>
            <p:ph type="sldNum" sz="quarter" idx="12"/>
          </p:nvPr>
        </p:nvSpPr>
        <p:spPr/>
        <p:txBody>
          <a:bodyPr/>
          <a:lstStyle/>
          <a:p>
            <a:fld id="{88F3A37E-8736-4793-9BDF-AA202CA49B01}" type="slidenum">
              <a:rPr lang="es-PE" smtClean="0"/>
              <a:t>11</a:t>
            </a:fld>
            <a:endParaRPr lang="es-PE"/>
          </a:p>
        </p:txBody>
      </p:sp>
    </p:spTree>
    <p:extLst>
      <p:ext uri="{BB962C8B-B14F-4D97-AF65-F5344CB8AC3E}">
        <p14:creationId xmlns:p14="http://schemas.microsoft.com/office/powerpoint/2010/main" val="1080043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sz="3200" dirty="0" smtClean="0">
                <a:latin typeface="Times New Roman" pitchFamily="18" charset="0"/>
                <a:cs typeface="Times New Roman" pitchFamily="18" charset="0"/>
              </a:rPr>
              <a:t>Sector energético desarticulado</a:t>
            </a:r>
            <a:endParaRPr lang="es-PE" sz="3200" dirty="0">
              <a:latin typeface="Times New Roman" pitchFamily="18" charset="0"/>
              <a:cs typeface="Times New Roman" pitchFamily="18"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546043161"/>
              </p:ext>
            </p:extLst>
          </p:nvPr>
        </p:nvGraphicFramePr>
        <p:xfrm>
          <a:off x="457200" y="1340768"/>
          <a:ext cx="8229600" cy="4785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88F3A37E-8736-4793-9BDF-AA202CA49B01}" type="slidenum">
              <a:rPr lang="es-PE" smtClean="0"/>
              <a:t>12</a:t>
            </a:fld>
            <a:endParaRPr lang="es-PE"/>
          </a:p>
        </p:txBody>
      </p:sp>
    </p:spTree>
    <p:extLst>
      <p:ext uri="{BB962C8B-B14F-4D97-AF65-F5344CB8AC3E}">
        <p14:creationId xmlns:p14="http://schemas.microsoft.com/office/powerpoint/2010/main" val="2720960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sz="3600" dirty="0" smtClean="0">
                <a:latin typeface="Times New Roman" pitchFamily="18" charset="0"/>
                <a:cs typeface="Times New Roman" pitchFamily="18" charset="0"/>
              </a:rPr>
              <a:t>Proyectos del sector energético (gasoducto y PMRT) y el PNDP</a:t>
            </a:r>
            <a:endParaRPr lang="es-PE" sz="3600" dirty="0">
              <a:latin typeface="Times New Roman" pitchFamily="18" charset="0"/>
              <a:cs typeface="Times New Roman" pitchFamily="18"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822587816"/>
              </p:ext>
            </p:extLst>
          </p:nvPr>
        </p:nvGraphicFramePr>
        <p:xfrm>
          <a:off x="457200" y="1412776"/>
          <a:ext cx="822960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Marcador de número de diapositiva"/>
          <p:cNvSpPr>
            <a:spLocks noGrp="1"/>
          </p:cNvSpPr>
          <p:nvPr>
            <p:ph type="sldNum" sz="quarter" idx="12"/>
          </p:nvPr>
        </p:nvSpPr>
        <p:spPr/>
        <p:txBody>
          <a:bodyPr/>
          <a:lstStyle/>
          <a:p>
            <a:fld id="{88F3A37E-8736-4793-9BDF-AA202CA49B01}" type="slidenum">
              <a:rPr lang="es-PE" smtClean="0"/>
              <a:t>13</a:t>
            </a:fld>
            <a:endParaRPr lang="es-PE"/>
          </a:p>
        </p:txBody>
      </p:sp>
    </p:spTree>
    <p:extLst>
      <p:ext uri="{BB962C8B-B14F-4D97-AF65-F5344CB8AC3E}">
        <p14:creationId xmlns:p14="http://schemas.microsoft.com/office/powerpoint/2010/main" val="631401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426170"/>
          </a:xfrm>
        </p:spPr>
        <p:txBody>
          <a:bodyPr>
            <a:noAutofit/>
          </a:bodyPr>
          <a:lstStyle/>
          <a:p>
            <a:r>
              <a:rPr lang="es-PE" sz="3200" dirty="0" smtClean="0">
                <a:latin typeface="Times New Roman" pitchFamily="18" charset="0"/>
                <a:cs typeface="Times New Roman" pitchFamily="18" charset="0"/>
              </a:rPr>
              <a:t>Sobrecostos olvidados en el PNDP (sobreestima los «laborales» y debió ser parte de medidas económicas por el lado de la oferta)  </a:t>
            </a:r>
            <a:endParaRPr lang="es-PE" sz="3200" dirty="0">
              <a:latin typeface="Times New Roman" pitchFamily="18" charset="0"/>
              <a:cs typeface="Times New Roman" pitchFamily="18"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01234907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88F3A37E-8736-4793-9BDF-AA202CA49B01}" type="slidenum">
              <a:rPr lang="es-PE" smtClean="0"/>
              <a:t>14</a:t>
            </a:fld>
            <a:endParaRPr lang="es-PE"/>
          </a:p>
        </p:txBody>
      </p:sp>
    </p:spTree>
    <p:extLst>
      <p:ext uri="{BB962C8B-B14F-4D97-AF65-F5344CB8AC3E}">
        <p14:creationId xmlns:p14="http://schemas.microsoft.com/office/powerpoint/2010/main" val="125506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88640"/>
            <a:ext cx="8964488" cy="1143000"/>
          </a:xfrm>
        </p:spPr>
        <p:txBody>
          <a:bodyPr>
            <a:noAutofit/>
          </a:bodyPr>
          <a:lstStyle/>
          <a:p>
            <a:r>
              <a:rPr lang="es-PE" sz="3200" dirty="0" smtClean="0">
                <a:latin typeface="Times New Roman" pitchFamily="18" charset="0"/>
                <a:cs typeface="Times New Roman" pitchFamily="18" charset="0"/>
              </a:rPr>
              <a:t>Costo económico de la exportación de gas natural</a:t>
            </a:r>
            <a:endParaRPr lang="es-PE" sz="32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88F3A37E-8736-4793-9BDF-AA202CA49B01}" type="slidenum">
              <a:rPr lang="es-PE" smtClean="0"/>
              <a:t>15</a:t>
            </a:fld>
            <a:endParaRPr lang="es-PE"/>
          </a:p>
        </p:txBody>
      </p:sp>
      <p:sp>
        <p:nvSpPr>
          <p:cNvPr id="5" name="4 Rectángulo redondeado"/>
          <p:cNvSpPr/>
          <p:nvPr/>
        </p:nvSpPr>
        <p:spPr>
          <a:xfrm>
            <a:off x="1475656" y="1412776"/>
            <a:ext cx="62646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800" dirty="0" smtClean="0">
                <a:latin typeface="Times New Roman" pitchFamily="18" charset="0"/>
                <a:cs typeface="Times New Roman" pitchFamily="18" charset="0"/>
              </a:rPr>
              <a:t>Se pierde entre 1.4% y 2.3% del PBI</a:t>
            </a:r>
            <a:endParaRPr lang="es-PE" sz="2800" dirty="0">
              <a:latin typeface="Times New Roman" pitchFamily="18" charset="0"/>
              <a:cs typeface="Times New Roman" pitchFamily="18" charset="0"/>
            </a:endParaRPr>
          </a:p>
        </p:txBody>
      </p:sp>
      <p:graphicFrame>
        <p:nvGraphicFramePr>
          <p:cNvPr id="6" name="5 Tabla"/>
          <p:cNvGraphicFramePr>
            <a:graphicFrameLocks noGrp="1"/>
          </p:cNvGraphicFramePr>
          <p:nvPr>
            <p:extLst>
              <p:ext uri="{D42A27DB-BD31-4B8C-83A1-F6EECF244321}">
                <p14:modId xmlns:p14="http://schemas.microsoft.com/office/powerpoint/2010/main" val="2061556046"/>
              </p:ext>
            </p:extLst>
          </p:nvPr>
        </p:nvGraphicFramePr>
        <p:xfrm>
          <a:off x="539551" y="2301334"/>
          <a:ext cx="8352928" cy="3719954"/>
        </p:xfrm>
        <a:graphic>
          <a:graphicData uri="http://schemas.openxmlformats.org/drawingml/2006/table">
            <a:tbl>
              <a:tblPr>
                <a:tableStyleId>{5C22544A-7EE6-4342-B048-85BDC9FD1C3A}</a:tableStyleId>
              </a:tblPr>
              <a:tblGrid>
                <a:gridCol w="2689162"/>
                <a:gridCol w="1141767"/>
                <a:gridCol w="1322046"/>
                <a:gridCol w="901395"/>
                <a:gridCol w="540837"/>
                <a:gridCol w="1757721"/>
              </a:tblGrid>
              <a:tr h="229546">
                <a:tc>
                  <a:txBody>
                    <a:bodyPr/>
                    <a:lstStyle/>
                    <a:p>
                      <a:pPr algn="l" fontAlgn="b"/>
                      <a:r>
                        <a:rPr lang="es-PE" sz="1600" b="1" u="sng" strike="noStrike" dirty="0">
                          <a:effectLst/>
                          <a:latin typeface="Times New Roman" pitchFamily="18" charset="0"/>
                          <a:cs typeface="Times New Roman" pitchFamily="18" charset="0"/>
                        </a:rPr>
                        <a:t>Importaciones </a:t>
                      </a:r>
                      <a:r>
                        <a:rPr lang="es-PE" sz="1600" b="1" u="sng" strike="noStrike" dirty="0" smtClean="0">
                          <a:effectLst/>
                          <a:latin typeface="Times New Roman" pitchFamily="18" charset="0"/>
                          <a:cs typeface="Times New Roman" pitchFamily="18" charset="0"/>
                        </a:rPr>
                        <a:t>2012</a:t>
                      </a:r>
                      <a:endParaRPr lang="es-PE" sz="1600" b="1" i="0" u="sng"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s-PE" sz="1600" b="1" u="sng" strike="noStrike" dirty="0">
                          <a:effectLst/>
                          <a:latin typeface="Times New Roman" pitchFamily="18" charset="0"/>
                          <a:cs typeface="Times New Roman" pitchFamily="18" charset="0"/>
                        </a:rPr>
                        <a:t>Barriles</a:t>
                      </a:r>
                      <a:endParaRPr lang="es-PE" sz="1600" b="1" i="0" u="sng"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6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229546">
                <a:tc>
                  <a:txBody>
                    <a:bodyPr/>
                    <a:lstStyle/>
                    <a:p>
                      <a:pPr algn="l" fontAlgn="b"/>
                      <a:r>
                        <a:rPr lang="es-PE" sz="1600" u="none" strike="noStrike" dirty="0">
                          <a:effectLst/>
                          <a:latin typeface="Times New Roman" pitchFamily="18" charset="0"/>
                          <a:cs typeface="Times New Roman" pitchFamily="18" charset="0"/>
                        </a:rPr>
                        <a:t>Petróleo crudo</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r>
                        <a:rPr lang="es-PE" sz="1600" u="none" strike="noStrike" dirty="0">
                          <a:effectLst/>
                          <a:latin typeface="Times New Roman" pitchFamily="18" charset="0"/>
                          <a:cs typeface="Times New Roman" pitchFamily="18" charset="0"/>
                        </a:rPr>
                        <a:t> 33,065,170 </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r>
                        <a:rPr lang="es-PE" sz="1600" u="none" strike="noStrike" dirty="0" smtClean="0">
                          <a:effectLst/>
                          <a:latin typeface="Times New Roman" pitchFamily="18" charset="0"/>
                          <a:cs typeface="Times New Roman" pitchFamily="18" charset="0"/>
                        </a:rPr>
                        <a:t>(90,589 BD)</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229546">
                <a:tc>
                  <a:txBody>
                    <a:bodyPr/>
                    <a:lstStyle/>
                    <a:p>
                      <a:pPr algn="l" fontAlgn="b"/>
                      <a:r>
                        <a:rPr lang="es-PE" sz="1600" u="none" strike="noStrike" dirty="0">
                          <a:effectLst/>
                          <a:latin typeface="Times New Roman" pitchFamily="18" charset="0"/>
                          <a:cs typeface="Times New Roman" pitchFamily="18" charset="0"/>
                        </a:rPr>
                        <a:t>Diesel</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r>
                        <a:rPr lang="es-PE" sz="1600" u="none" strike="noStrike" dirty="0">
                          <a:effectLst/>
                          <a:latin typeface="Times New Roman" pitchFamily="18" charset="0"/>
                          <a:cs typeface="Times New Roman" pitchFamily="18" charset="0"/>
                        </a:rPr>
                        <a:t> 12,673,070 </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229546">
                <a:tc>
                  <a:txBody>
                    <a:bodyPr/>
                    <a:lstStyle/>
                    <a:p>
                      <a:pPr algn="l" fontAlgn="b"/>
                      <a:r>
                        <a:rPr lang="es-PE" sz="1600" u="none" strike="noStrike" dirty="0">
                          <a:effectLst/>
                          <a:latin typeface="Times New Roman" pitchFamily="18" charset="0"/>
                          <a:cs typeface="Times New Roman" pitchFamily="18" charset="0"/>
                        </a:rPr>
                        <a:t>Gasolina</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r>
                        <a:rPr lang="es-PE" sz="1600" u="none" strike="noStrike" dirty="0">
                          <a:effectLst/>
                          <a:latin typeface="Times New Roman" pitchFamily="18" charset="0"/>
                          <a:cs typeface="Times New Roman" pitchFamily="18" charset="0"/>
                        </a:rPr>
                        <a:t>   1,643,910 </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229546">
                <a:tc>
                  <a:txBody>
                    <a:bodyPr/>
                    <a:lstStyle/>
                    <a:p>
                      <a:pPr algn="l" fontAlgn="b"/>
                      <a:r>
                        <a:rPr lang="es-PE" sz="1600" b="0" i="0" u="none" strike="noStrike" dirty="0" smtClean="0">
                          <a:solidFill>
                            <a:schemeClr val="dk1"/>
                          </a:solidFill>
                          <a:effectLst/>
                          <a:latin typeface="Times New Roman" pitchFamily="18" charset="0"/>
                          <a:cs typeface="Times New Roman" pitchFamily="18" charset="0"/>
                        </a:rPr>
                        <a:t>Turbos</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r>
                        <a:rPr lang="es-PE" sz="1600" u="none" strike="noStrike" dirty="0">
                          <a:effectLst/>
                          <a:latin typeface="Times New Roman" pitchFamily="18" charset="0"/>
                          <a:cs typeface="Times New Roman" pitchFamily="18" charset="0"/>
                        </a:rPr>
                        <a:t>   1,250,700 </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229546">
                <a:tc>
                  <a:txBody>
                    <a:bodyPr/>
                    <a:lstStyle/>
                    <a:p>
                      <a:pPr algn="l" fontAlgn="b"/>
                      <a:r>
                        <a:rPr lang="es-PE" sz="1600" b="0" i="0" u="none" strike="noStrike" dirty="0" smtClean="0">
                          <a:solidFill>
                            <a:schemeClr val="dk1"/>
                          </a:solidFill>
                          <a:effectLst/>
                          <a:latin typeface="Times New Roman" pitchFamily="18" charset="0"/>
                          <a:cs typeface="Times New Roman" pitchFamily="18" charset="0"/>
                        </a:rPr>
                        <a:t>Otros</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s-PE" sz="1600" u="none" strike="noStrike" dirty="0">
                          <a:effectLst/>
                          <a:latin typeface="Times New Roman" pitchFamily="18" charset="0"/>
                          <a:cs typeface="Times New Roman" pitchFamily="18" charset="0"/>
                        </a:rPr>
                        <a:t>      268,700 </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s-PE" sz="1600" u="sng" strike="noStrike" dirty="0">
                          <a:effectLst/>
                          <a:latin typeface="Times New Roman" pitchFamily="18" charset="0"/>
                          <a:cs typeface="Times New Roman" pitchFamily="18" charset="0"/>
                        </a:rPr>
                        <a:t>Valor (millones)</a:t>
                      </a:r>
                      <a:endParaRPr lang="es-PE" sz="1600" b="0" i="0" u="sng"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42670">
                <a:tc>
                  <a:txBody>
                    <a:bodyPr/>
                    <a:lstStyle/>
                    <a:p>
                      <a:pPr algn="l" fontAlgn="b"/>
                      <a:r>
                        <a:rPr lang="es-PE" sz="1600" u="none" strike="noStrike">
                          <a:effectLst/>
                          <a:latin typeface="Times New Roman" pitchFamily="18" charset="0"/>
                          <a:cs typeface="Times New Roman" pitchFamily="18" charset="0"/>
                        </a:rPr>
                        <a:t>Total barriles</a:t>
                      </a:r>
                      <a:endParaRPr lang="es-PE" sz="16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l" fontAlgn="b"/>
                      <a:r>
                        <a:rPr lang="es-PE" sz="1600" u="none" strike="noStrike" dirty="0">
                          <a:effectLst/>
                          <a:latin typeface="Times New Roman" pitchFamily="18" charset="0"/>
                          <a:cs typeface="Times New Roman" pitchFamily="18" charset="0"/>
                        </a:rPr>
                        <a:t> 48,901,550 </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l" fontAlgn="b"/>
                      <a:r>
                        <a:rPr lang="es-PE" sz="1600" u="none" strike="noStrike" dirty="0" smtClean="0">
                          <a:effectLst/>
                          <a:latin typeface="Times New Roman" pitchFamily="18" charset="0"/>
                          <a:cs typeface="Times New Roman" pitchFamily="18" charset="0"/>
                        </a:rPr>
                        <a:t>(133,976 BD)</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b"/>
                      <a:r>
                        <a:rPr lang="es-PE" sz="1600" u="none" strike="noStrike" dirty="0" smtClean="0">
                          <a:effectLst/>
                          <a:latin typeface="Times New Roman" pitchFamily="18" charset="0"/>
                          <a:cs typeface="Times New Roman" pitchFamily="18" charset="0"/>
                        </a:rPr>
                        <a:t>US</a:t>
                      </a:r>
                      <a:r>
                        <a:rPr lang="es-PE" sz="1600" u="none" strike="noStrike" dirty="0">
                          <a:effectLst/>
                          <a:latin typeface="Times New Roman" pitchFamily="18" charset="0"/>
                          <a:cs typeface="Times New Roman" pitchFamily="18" charset="0"/>
                        </a:rPr>
                        <a:t>$ 5,868.2  </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133321">
                <a:tc>
                  <a:txBody>
                    <a:bodyPr/>
                    <a:lstStyle/>
                    <a:p>
                      <a:pPr algn="l" fontAlgn="ct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ctr">
                    <a:lnL w="28575" cap="flat" cmpd="sng" algn="ctr">
                      <a:noFill/>
                      <a:prstDash val="solid"/>
                      <a:round/>
                      <a:headEnd type="none" w="med" len="med"/>
                      <a:tailEnd type="none" w="med" len="med"/>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58923">
                <a:tc>
                  <a:txBody>
                    <a:bodyPr/>
                    <a:lstStyle/>
                    <a:p>
                      <a:pPr algn="l" fontAlgn="ctr"/>
                      <a:r>
                        <a:rPr lang="es-PE" sz="1600" u="none" strike="noStrike" dirty="0">
                          <a:effectLst/>
                          <a:latin typeface="Times New Roman" pitchFamily="18" charset="0"/>
                          <a:cs typeface="Times New Roman" pitchFamily="18" charset="0"/>
                        </a:rPr>
                        <a:t>Exportaciones de gas natural</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es-PE" sz="1600" u="none" strike="noStrike" dirty="0">
                          <a:effectLst/>
                          <a:latin typeface="Times New Roman" pitchFamily="18" charset="0"/>
                          <a:cs typeface="Times New Roman" pitchFamily="18" charset="0"/>
                        </a:rPr>
                        <a:t>682 </a:t>
                      </a:r>
                      <a:r>
                        <a:rPr lang="es-PE" sz="1600" u="none" strike="noStrike" dirty="0" err="1">
                          <a:effectLst/>
                          <a:latin typeface="Times New Roman" pitchFamily="18" charset="0"/>
                          <a:cs typeface="Times New Roman" pitchFamily="18" charset="0"/>
                        </a:rPr>
                        <a:t>mmPCD</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r>
                        <a:rPr lang="es-PE" sz="1600" u="none" strike="noStrike" dirty="0" smtClean="0">
                          <a:effectLst/>
                          <a:latin typeface="Times New Roman" pitchFamily="18" charset="0"/>
                          <a:cs typeface="Times New Roman" pitchFamily="18" charset="0"/>
                        </a:rPr>
                        <a:t>(136,423 BD)</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285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s-PE" sz="1600" u="none" strike="noStrike" dirty="0" smtClean="0">
                          <a:effectLst/>
                          <a:latin typeface="Times New Roman" pitchFamily="18" charset="0"/>
                          <a:cs typeface="Times New Roman" pitchFamily="18" charset="0"/>
                        </a:rPr>
                        <a:t> US</a:t>
                      </a:r>
                      <a:r>
                        <a:rPr lang="es-PE" sz="1600" u="none" strike="noStrike" dirty="0">
                          <a:effectLst/>
                          <a:latin typeface="Times New Roman" pitchFamily="18" charset="0"/>
                          <a:cs typeface="Times New Roman" pitchFamily="18" charset="0"/>
                        </a:rPr>
                        <a:t>$ 1,330.5*</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ctr">
                    <a:lnL w="28575" cap="flat" cmpd="sng" algn="ctr">
                      <a:noFill/>
                      <a:prstDash val="solid"/>
                      <a:round/>
                      <a:headEnd type="none" w="med" len="med"/>
                      <a:tailEnd type="none" w="med" len="med"/>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29546">
                <a:tc>
                  <a:txBody>
                    <a:bodyPr/>
                    <a:lstStyle/>
                    <a:p>
                      <a:pPr algn="l" fontAlgn="ctr"/>
                      <a:endParaRPr lang="es-PE" sz="1600" b="0" i="0" u="none" strike="noStrike">
                        <a:solidFill>
                          <a:srgbClr val="000000"/>
                        </a:solidFill>
                        <a:effectLst/>
                        <a:latin typeface="Times New Roman" pitchFamily="18" charset="0"/>
                        <a:cs typeface="Times New Roman"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endParaRPr lang="es-PE" sz="1600" b="0" i="0" u="none" strike="noStrike">
                        <a:solidFill>
                          <a:srgbClr val="000000"/>
                        </a:solidFill>
                        <a:effectLst/>
                        <a:latin typeface="Times New Roman" pitchFamily="18" charset="0"/>
                        <a:cs typeface="Times New Roman"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ct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s-PE" sz="1600" u="none" strike="noStrike" dirty="0" smtClean="0">
                          <a:effectLst/>
                          <a:latin typeface="Times New Roman" pitchFamily="18" charset="0"/>
                          <a:cs typeface="Times New Roman" pitchFamily="18" charset="0"/>
                        </a:rPr>
                        <a:t>US</a:t>
                      </a:r>
                      <a:r>
                        <a:rPr lang="es-PE" sz="1600" u="none" strike="noStrike" dirty="0">
                          <a:effectLst/>
                          <a:latin typeface="Times New Roman" pitchFamily="18" charset="0"/>
                          <a:cs typeface="Times New Roman" pitchFamily="18" charset="0"/>
                        </a:rPr>
                        <a:t>$ 4,537.7 </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3168">
                <a:tc>
                  <a:txBody>
                    <a:bodyPr/>
                    <a:lstStyle/>
                    <a:p>
                      <a:pPr algn="l" fontAlgn="b"/>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6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229546">
                <a:tc gridSpan="5">
                  <a:txBody>
                    <a:bodyPr/>
                    <a:lstStyle/>
                    <a:p>
                      <a:pPr algn="l" fontAlgn="b"/>
                      <a:r>
                        <a:rPr lang="es-PE" sz="1600" u="none" strike="noStrike" dirty="0">
                          <a:effectLst/>
                          <a:latin typeface="Times New Roman" pitchFamily="18" charset="0"/>
                          <a:cs typeface="Times New Roman" pitchFamily="18" charset="0"/>
                        </a:rPr>
                        <a:t>Diferencia en petróleo crudo (</a:t>
                      </a:r>
                      <a:r>
                        <a:rPr lang="es-PE" sz="1600" u="none" strike="noStrike" dirty="0" smtClean="0">
                          <a:effectLst/>
                          <a:latin typeface="Times New Roman" pitchFamily="18" charset="0"/>
                          <a:cs typeface="Times New Roman" pitchFamily="18" charset="0"/>
                        </a:rPr>
                        <a:t>US$ 109.9-26.7= US$83.2 </a:t>
                      </a:r>
                      <a:r>
                        <a:rPr lang="es-PE" sz="1600" u="none" strike="noStrike" dirty="0">
                          <a:effectLst/>
                          <a:latin typeface="Times New Roman" pitchFamily="18" charset="0"/>
                          <a:cs typeface="Times New Roman" pitchFamily="18" charset="0"/>
                        </a:rPr>
                        <a:t>x barril): </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a:txBody>
                    <a:bodyPr/>
                    <a:lstStyle/>
                    <a:p>
                      <a:pPr algn="l" fontAlgn="b"/>
                      <a:r>
                        <a:rPr lang="es-PE" sz="1600" u="none" strike="noStrike" baseline="0" dirty="0" smtClean="0">
                          <a:effectLst/>
                          <a:latin typeface="Times New Roman" pitchFamily="18" charset="0"/>
                          <a:cs typeface="Times New Roman" pitchFamily="18" charset="0"/>
                        </a:rPr>
                        <a:t>       </a:t>
                      </a:r>
                      <a:r>
                        <a:rPr lang="es-PE" sz="1600" u="none" strike="noStrike" dirty="0" smtClean="0">
                          <a:effectLst/>
                          <a:latin typeface="Times New Roman" pitchFamily="18" charset="0"/>
                          <a:cs typeface="Times New Roman" pitchFamily="18" charset="0"/>
                        </a:rPr>
                        <a:t>US</a:t>
                      </a:r>
                      <a:r>
                        <a:rPr lang="es-PE" sz="1600" u="none" strike="noStrike" dirty="0">
                          <a:effectLst/>
                          <a:latin typeface="Times New Roman" pitchFamily="18" charset="0"/>
                          <a:cs typeface="Times New Roman" pitchFamily="18" charset="0"/>
                        </a:rPr>
                        <a:t>$ </a:t>
                      </a:r>
                      <a:r>
                        <a:rPr lang="es-PE" sz="1600" u="none" strike="noStrike" dirty="0" smtClean="0">
                          <a:effectLst/>
                          <a:latin typeface="Times New Roman" pitchFamily="18" charset="0"/>
                          <a:cs typeface="Times New Roman" pitchFamily="18" charset="0"/>
                        </a:rPr>
                        <a:t>2,751.0*</a:t>
                      </a:r>
                      <a:endParaRPr lang="es-PE" sz="16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6478">
                <a:tc>
                  <a:txBody>
                    <a:bodyPr/>
                    <a:lstStyle/>
                    <a:p>
                      <a:pPr algn="l" fontAlgn="b"/>
                      <a:endParaRPr lang="es-PE" sz="16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6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600" b="0" i="0" u="none" strike="noStrike">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63153">
                <a:tc gridSpan="6">
                  <a:txBody>
                    <a:bodyPr/>
                    <a:lstStyle/>
                    <a:p>
                      <a:pPr algn="l" fontAlgn="b"/>
                      <a:r>
                        <a:rPr lang="es-PE" sz="1400" u="none" strike="noStrike" dirty="0">
                          <a:effectLst/>
                          <a:latin typeface="Times New Roman" pitchFamily="18" charset="0"/>
                          <a:cs typeface="Times New Roman" pitchFamily="18" charset="0"/>
                        </a:rPr>
                        <a:t>Fuente: Elaboración propia con base en la Sociedad Nacional de Minería, Petróleo y Energía</a:t>
                      </a:r>
                      <a:endParaRPr lang="es-PE" sz="14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97766">
                <a:tc gridSpan="3">
                  <a:txBody>
                    <a:bodyPr/>
                    <a:lstStyle/>
                    <a:p>
                      <a:pPr algn="l" fontAlgn="b"/>
                      <a:r>
                        <a:rPr lang="es-PE" sz="1200" u="none" strike="noStrike" dirty="0">
                          <a:effectLst/>
                          <a:latin typeface="Times New Roman" pitchFamily="18" charset="0"/>
                          <a:cs typeface="Times New Roman" pitchFamily="18" charset="0"/>
                        </a:rPr>
                        <a:t>*US$ 5.30 x mil pies cúbicos; 5,000 pies cúbicos = 1 barril</a:t>
                      </a:r>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PE"/>
                    </a:p>
                  </a:txBody>
                  <a:tcPr/>
                </a:tc>
                <a:tc hMerge="1">
                  <a:txBody>
                    <a:bodyPr/>
                    <a:lstStyle/>
                    <a:p>
                      <a:endParaRPr lang="es-PE"/>
                    </a:p>
                  </a:txBody>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s-PE" sz="1200" b="0" i="0" u="none" strike="noStrike" dirty="0">
                        <a:solidFill>
                          <a:srgbClr val="000000"/>
                        </a:solidFill>
                        <a:effectLst/>
                        <a:latin typeface="Times New Roman" pitchFamily="18" charset="0"/>
                        <a:cs typeface="Times New Roman" pitchFamily="18"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9759765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PE" sz="3200" b="1" dirty="0" smtClean="0">
                <a:latin typeface="Times New Roman" pitchFamily="18" charset="0"/>
                <a:cs typeface="Times New Roman" pitchFamily="18" charset="0"/>
              </a:rPr>
              <a:t>Plan Bicentenario</a:t>
            </a:r>
            <a:br>
              <a:rPr lang="es-PE" sz="3200" b="1" dirty="0" smtClean="0">
                <a:latin typeface="Times New Roman" pitchFamily="18" charset="0"/>
                <a:cs typeface="Times New Roman" pitchFamily="18" charset="0"/>
              </a:rPr>
            </a:br>
            <a:r>
              <a:rPr lang="es-PE" sz="3200" b="1" dirty="0" smtClean="0">
                <a:latin typeface="Times New Roman" pitchFamily="18" charset="0"/>
                <a:cs typeface="Times New Roman" pitchFamily="18" charset="0"/>
              </a:rPr>
              <a:t>Ejes Estratégicos 2021 (Versión 2011 y 2013)</a:t>
            </a:r>
            <a:endParaRPr lang="es-PE" sz="3200" b="1" dirty="0">
              <a:latin typeface="Times New Roman" pitchFamily="18" charset="0"/>
              <a:cs typeface="Times New Roman" pitchFamily="18" charset="0"/>
            </a:endParaRPr>
          </a:p>
        </p:txBody>
      </p:sp>
      <p:cxnSp>
        <p:nvCxnSpPr>
          <p:cNvPr id="23" name="22 Conector recto de flecha"/>
          <p:cNvCxnSpPr>
            <a:cxnSpLocks noChangeShapeType="1"/>
          </p:cNvCxnSpPr>
          <p:nvPr/>
        </p:nvCxnSpPr>
        <p:spPr bwMode="auto">
          <a:xfrm rot="10800000" flipV="1">
            <a:off x="1830078" y="4645198"/>
            <a:ext cx="6215062" cy="7937"/>
          </a:xfrm>
          <a:prstGeom prst="straightConnector1">
            <a:avLst/>
          </a:prstGeom>
          <a:noFill/>
          <a:ln w="38100" algn="ctr">
            <a:solidFill>
              <a:srgbClr val="A50021"/>
            </a:solidFill>
            <a:round/>
            <a:headEnd/>
            <a:tailEnd type="arrow" w="med" len="med"/>
          </a:ln>
          <a:effectLst>
            <a:outerShdw dist="23000" dir="5400000" rotWithShape="0">
              <a:srgbClr val="000000">
                <a:alpha val="34999"/>
              </a:srgbClr>
            </a:outerShdw>
          </a:effectLst>
        </p:spPr>
      </p:cxnSp>
      <p:cxnSp>
        <p:nvCxnSpPr>
          <p:cNvPr id="24" name="23 Conector recto de flecha"/>
          <p:cNvCxnSpPr>
            <a:cxnSpLocks noChangeShapeType="1"/>
          </p:cNvCxnSpPr>
          <p:nvPr/>
        </p:nvCxnSpPr>
        <p:spPr bwMode="auto">
          <a:xfrm rot="10800000" flipV="1">
            <a:off x="3918310" y="4216324"/>
            <a:ext cx="3362325" cy="4763"/>
          </a:xfrm>
          <a:prstGeom prst="straightConnector1">
            <a:avLst/>
          </a:prstGeom>
          <a:noFill/>
          <a:ln w="38100" algn="ctr">
            <a:solidFill>
              <a:srgbClr val="A50021"/>
            </a:solidFill>
            <a:round/>
            <a:headEnd/>
            <a:tailEnd type="arrow" w="med" len="med"/>
          </a:ln>
          <a:effectLst>
            <a:outerShdw dist="23000" dir="5400000" rotWithShape="0">
              <a:srgbClr val="000000">
                <a:alpha val="34999"/>
              </a:srgbClr>
            </a:outerShdw>
          </a:effectLst>
        </p:spPr>
      </p:cxnSp>
      <p:sp>
        <p:nvSpPr>
          <p:cNvPr id="25" name="24 Rectángulo"/>
          <p:cNvSpPr/>
          <p:nvPr/>
        </p:nvSpPr>
        <p:spPr>
          <a:xfrm>
            <a:off x="1585228" y="1700808"/>
            <a:ext cx="4560887" cy="940220"/>
          </a:xfrm>
          <a:prstGeom prst="rect">
            <a:avLst/>
          </a:prstGeom>
          <a:solidFill>
            <a:srgbClr val="FF0000"/>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s-PE" b="1" dirty="0">
                <a:solidFill>
                  <a:srgbClr val="FFFFFF"/>
                </a:solidFill>
                <a:effectLst>
                  <a:outerShdw blurRad="38100" dist="38100" dir="2700000" algn="tl">
                    <a:srgbClr val="000000"/>
                  </a:outerShdw>
                </a:effectLst>
                <a:cs typeface="Arial" charset="0"/>
              </a:rPr>
              <a:t>PLENA VIGENCIA DE LOS </a:t>
            </a:r>
            <a:r>
              <a:rPr lang="es-PE" b="1" u="sng" dirty="0">
                <a:solidFill>
                  <a:srgbClr val="FFFF00"/>
                </a:solidFill>
                <a:effectLst>
                  <a:outerShdw blurRad="38100" dist="38100" dir="2700000" algn="tl">
                    <a:srgbClr val="000000"/>
                  </a:outerShdw>
                </a:effectLst>
                <a:cs typeface="Arial" charset="0"/>
              </a:rPr>
              <a:t>DERECHOS FUNDAMENTALES </a:t>
            </a:r>
            <a:r>
              <a:rPr lang="es-PE" b="1" dirty="0">
                <a:solidFill>
                  <a:srgbClr val="FFFFFF"/>
                </a:solidFill>
                <a:effectLst>
                  <a:outerShdw blurRad="38100" dist="38100" dir="2700000" algn="tl">
                    <a:srgbClr val="000000"/>
                  </a:outerShdw>
                </a:effectLst>
                <a:cs typeface="Arial" charset="0"/>
              </a:rPr>
              <a:t>Y DE LA DIGNIDAD DE LAS PERSONAS</a:t>
            </a:r>
          </a:p>
        </p:txBody>
      </p:sp>
      <p:cxnSp>
        <p:nvCxnSpPr>
          <p:cNvPr id="26" name="25 Conector recto"/>
          <p:cNvCxnSpPr/>
          <p:nvPr/>
        </p:nvCxnSpPr>
        <p:spPr>
          <a:xfrm flipV="1">
            <a:off x="1001303" y="2995041"/>
            <a:ext cx="6013450" cy="4763"/>
          </a:xfrm>
          <a:prstGeom prst="line">
            <a:avLst/>
          </a:prstGeom>
        </p:spPr>
        <p:style>
          <a:lnRef idx="3">
            <a:schemeClr val="dk1"/>
          </a:lnRef>
          <a:fillRef idx="0">
            <a:schemeClr val="dk1"/>
          </a:fillRef>
          <a:effectRef idx="2">
            <a:schemeClr val="dk1"/>
          </a:effectRef>
          <a:fontRef idx="minor">
            <a:schemeClr val="tx1"/>
          </a:fontRef>
        </p:style>
      </p:cxnSp>
      <p:cxnSp>
        <p:nvCxnSpPr>
          <p:cNvPr id="27" name="26 Conector recto"/>
          <p:cNvCxnSpPr/>
          <p:nvPr/>
        </p:nvCxnSpPr>
        <p:spPr>
          <a:xfrm rot="5400000">
            <a:off x="821915" y="3177604"/>
            <a:ext cx="357187" cy="1588"/>
          </a:xfrm>
          <a:prstGeom prst="line">
            <a:avLst/>
          </a:prstGeom>
        </p:spPr>
        <p:style>
          <a:lnRef idx="3">
            <a:schemeClr val="dk1"/>
          </a:lnRef>
          <a:fillRef idx="0">
            <a:schemeClr val="dk1"/>
          </a:fillRef>
          <a:effectRef idx="2">
            <a:schemeClr val="dk1"/>
          </a:effectRef>
          <a:fontRef idx="minor">
            <a:schemeClr val="tx1"/>
          </a:fontRef>
        </p:style>
      </p:cxnSp>
      <p:cxnSp>
        <p:nvCxnSpPr>
          <p:cNvPr id="28" name="27 Conector recto"/>
          <p:cNvCxnSpPr/>
          <p:nvPr/>
        </p:nvCxnSpPr>
        <p:spPr>
          <a:xfrm rot="5400000">
            <a:off x="3173003" y="3176016"/>
            <a:ext cx="357188" cy="1587"/>
          </a:xfrm>
          <a:prstGeom prst="line">
            <a:avLst/>
          </a:prstGeom>
        </p:spPr>
        <p:style>
          <a:lnRef idx="3">
            <a:schemeClr val="dk1"/>
          </a:lnRef>
          <a:fillRef idx="0">
            <a:schemeClr val="dk1"/>
          </a:fillRef>
          <a:effectRef idx="2">
            <a:schemeClr val="dk1"/>
          </a:effectRef>
          <a:fontRef idx="minor">
            <a:schemeClr val="tx1"/>
          </a:fontRef>
        </p:style>
      </p:cxnSp>
      <p:cxnSp>
        <p:nvCxnSpPr>
          <p:cNvPr id="29" name="28 Conector recto"/>
          <p:cNvCxnSpPr/>
          <p:nvPr/>
        </p:nvCxnSpPr>
        <p:spPr>
          <a:xfrm rot="5400000">
            <a:off x="5459003" y="3177604"/>
            <a:ext cx="357187" cy="1587"/>
          </a:xfrm>
          <a:prstGeom prst="line">
            <a:avLst/>
          </a:prstGeom>
        </p:spPr>
        <p:style>
          <a:lnRef idx="3">
            <a:schemeClr val="dk1"/>
          </a:lnRef>
          <a:fillRef idx="0">
            <a:schemeClr val="dk1"/>
          </a:fillRef>
          <a:effectRef idx="2">
            <a:schemeClr val="dk1"/>
          </a:effectRef>
          <a:fontRef idx="minor">
            <a:schemeClr val="tx1"/>
          </a:fontRef>
        </p:style>
      </p:cxnSp>
      <p:cxnSp>
        <p:nvCxnSpPr>
          <p:cNvPr id="30" name="29 Conector recto de flecha"/>
          <p:cNvCxnSpPr>
            <a:cxnSpLocks noChangeShapeType="1"/>
          </p:cNvCxnSpPr>
          <p:nvPr/>
        </p:nvCxnSpPr>
        <p:spPr bwMode="auto">
          <a:xfrm rot="16200000" flipV="1">
            <a:off x="3881028" y="2815654"/>
            <a:ext cx="363537" cy="1587"/>
          </a:xfrm>
          <a:prstGeom prst="straightConnector1">
            <a:avLst/>
          </a:prstGeom>
          <a:noFill/>
          <a:ln w="38100" algn="ctr">
            <a:solidFill>
              <a:schemeClr val="tx1"/>
            </a:solidFill>
            <a:round/>
            <a:headEnd/>
            <a:tailEnd type="arrow" w="med" len="med"/>
          </a:ln>
          <a:effectLst>
            <a:outerShdw dist="23000" dir="5400000" rotWithShape="0">
              <a:srgbClr val="000000">
                <a:alpha val="34999"/>
              </a:srgbClr>
            </a:outerShdw>
          </a:effectLst>
        </p:spPr>
      </p:cxnSp>
      <p:cxnSp>
        <p:nvCxnSpPr>
          <p:cNvPr id="31" name="30 Conector recto de flecha"/>
          <p:cNvCxnSpPr>
            <a:cxnSpLocks noChangeShapeType="1"/>
          </p:cNvCxnSpPr>
          <p:nvPr/>
        </p:nvCxnSpPr>
        <p:spPr bwMode="auto">
          <a:xfrm rot="5400000" flipH="1" flipV="1">
            <a:off x="2586421" y="2814860"/>
            <a:ext cx="358775" cy="1588"/>
          </a:xfrm>
          <a:prstGeom prst="straightConnector1">
            <a:avLst/>
          </a:prstGeom>
          <a:noFill/>
          <a:ln w="38100" algn="ctr">
            <a:solidFill>
              <a:schemeClr val="tx1"/>
            </a:solidFill>
            <a:round/>
            <a:headEnd/>
            <a:tailEnd type="arrow" w="med" len="med"/>
          </a:ln>
          <a:effectLst>
            <a:outerShdw dist="23000" dir="5400000" rotWithShape="0">
              <a:srgbClr val="000000">
                <a:alpha val="34999"/>
              </a:srgbClr>
            </a:outerShdw>
          </a:effectLst>
        </p:spPr>
      </p:cxnSp>
      <p:cxnSp>
        <p:nvCxnSpPr>
          <p:cNvPr id="32" name="31 Conector recto de flecha"/>
          <p:cNvCxnSpPr>
            <a:cxnSpLocks noChangeShapeType="1"/>
          </p:cNvCxnSpPr>
          <p:nvPr/>
        </p:nvCxnSpPr>
        <p:spPr bwMode="auto">
          <a:xfrm rot="5400000" flipH="1" flipV="1">
            <a:off x="786197" y="5237436"/>
            <a:ext cx="360362" cy="0"/>
          </a:xfrm>
          <a:prstGeom prst="straightConnector1">
            <a:avLst/>
          </a:prstGeom>
          <a:noFill/>
          <a:ln w="38100" algn="ctr">
            <a:solidFill>
              <a:schemeClr val="tx1"/>
            </a:solidFill>
            <a:round/>
            <a:headEnd/>
            <a:tailEnd type="arrow" w="med" len="med"/>
          </a:ln>
          <a:effectLst>
            <a:outerShdw dist="23000" dir="5400000" rotWithShape="0">
              <a:srgbClr val="000000">
                <a:alpha val="34999"/>
              </a:srgbClr>
            </a:outerShdw>
          </a:effectLst>
        </p:spPr>
      </p:cxnSp>
      <p:cxnSp>
        <p:nvCxnSpPr>
          <p:cNvPr id="33" name="32 Conector recto de flecha"/>
          <p:cNvCxnSpPr>
            <a:cxnSpLocks noChangeShapeType="1"/>
          </p:cNvCxnSpPr>
          <p:nvPr/>
        </p:nvCxnSpPr>
        <p:spPr bwMode="auto">
          <a:xfrm flipV="1">
            <a:off x="6144803" y="4614342"/>
            <a:ext cx="69850" cy="285750"/>
          </a:xfrm>
          <a:prstGeom prst="straightConnector1">
            <a:avLst/>
          </a:prstGeom>
          <a:noFill/>
          <a:ln w="38100" algn="ctr">
            <a:solidFill>
              <a:schemeClr val="tx1"/>
            </a:solidFill>
            <a:round/>
            <a:headEnd/>
            <a:tailEnd type="arrow" w="med" len="med"/>
          </a:ln>
          <a:effectLst>
            <a:outerShdw dist="23000" dir="5400000" rotWithShape="0">
              <a:srgbClr val="000000">
                <a:alpha val="34999"/>
              </a:srgbClr>
            </a:outerShdw>
          </a:effectLst>
        </p:spPr>
      </p:cxnSp>
      <p:sp>
        <p:nvSpPr>
          <p:cNvPr id="34" name="33 Rectángulo"/>
          <p:cNvSpPr/>
          <p:nvPr/>
        </p:nvSpPr>
        <p:spPr>
          <a:xfrm>
            <a:off x="2046101" y="3374232"/>
            <a:ext cx="1944216" cy="1685975"/>
          </a:xfrm>
          <a:prstGeom prst="rect">
            <a:avLst/>
          </a:prstGeom>
          <a:solidFill>
            <a:srgbClr val="002060"/>
          </a:solidFill>
        </p:spPr>
        <p:style>
          <a:lnRef idx="0">
            <a:schemeClr val="accent1"/>
          </a:lnRef>
          <a:fillRef idx="3">
            <a:schemeClr val="accent1"/>
          </a:fillRef>
          <a:effectRef idx="3">
            <a:schemeClr val="accent1"/>
          </a:effectRef>
          <a:fontRef idx="minor">
            <a:schemeClr val="lt1"/>
          </a:fontRef>
        </p:style>
        <p:txBody>
          <a:bodyPr lIns="36000" rIns="36000" anchor="ctr"/>
          <a:lstStyle/>
          <a:p>
            <a:pPr algn="ctr" fontAlgn="auto">
              <a:spcBef>
                <a:spcPts val="0"/>
              </a:spcBef>
              <a:spcAft>
                <a:spcPts val="0"/>
              </a:spcAft>
              <a:defRPr/>
            </a:pPr>
            <a:r>
              <a:rPr lang="es-PE" sz="1600" b="1" u="sng" dirty="0">
                <a:solidFill>
                  <a:srgbClr val="FFFF00"/>
                </a:solidFill>
                <a:effectLst>
                  <a:outerShdw blurRad="38100" dist="38100" dir="2700000" algn="tl">
                    <a:srgbClr val="000000"/>
                  </a:outerShdw>
                </a:effectLst>
                <a:cs typeface="Arial" charset="0"/>
              </a:rPr>
              <a:t>IGUALDAD DE </a:t>
            </a:r>
            <a:r>
              <a:rPr lang="es-PE" sz="1600" b="1" u="sng" dirty="0" smtClean="0">
                <a:solidFill>
                  <a:srgbClr val="FFFF00"/>
                </a:solidFill>
                <a:effectLst>
                  <a:outerShdw blurRad="38100" dist="38100" dir="2700000" algn="tl">
                    <a:srgbClr val="000000"/>
                  </a:outerShdw>
                </a:effectLst>
                <a:cs typeface="Arial" charset="0"/>
              </a:rPr>
              <a:t>OPORTUNIDADES </a:t>
            </a:r>
            <a:r>
              <a:rPr lang="es-PE" sz="1600" b="1" dirty="0">
                <a:solidFill>
                  <a:srgbClr val="FFFFFF"/>
                </a:solidFill>
                <a:effectLst>
                  <a:outerShdw blurRad="38100" dist="38100" dir="2700000" algn="tl">
                    <a:srgbClr val="000000"/>
                  </a:outerShdw>
                </a:effectLst>
                <a:cs typeface="Arial" charset="0"/>
              </a:rPr>
              <a:t>Y ACCESO A LOS </a:t>
            </a:r>
            <a:r>
              <a:rPr lang="es-PE" sz="1600" b="1" dirty="0" smtClean="0">
                <a:solidFill>
                  <a:srgbClr val="FFFFFF"/>
                </a:solidFill>
                <a:effectLst>
                  <a:outerShdw blurRad="38100" dist="38100" dir="2700000" algn="tl">
                    <a:srgbClr val="000000"/>
                  </a:outerShdw>
                </a:effectLst>
                <a:cs typeface="Arial" charset="0"/>
              </a:rPr>
              <a:t>SERVICIOS BASICOS</a:t>
            </a:r>
            <a:endParaRPr lang="es-PE" sz="1600" b="1" dirty="0">
              <a:solidFill>
                <a:srgbClr val="FFFFFF"/>
              </a:solidFill>
              <a:effectLst>
                <a:outerShdw blurRad="38100" dist="38100" dir="2700000" algn="tl">
                  <a:srgbClr val="000000"/>
                </a:outerShdw>
              </a:effectLst>
              <a:cs typeface="Arial" charset="0"/>
            </a:endParaRPr>
          </a:p>
        </p:txBody>
      </p:sp>
      <p:sp>
        <p:nvSpPr>
          <p:cNvPr id="35" name="34 Rectángulo"/>
          <p:cNvSpPr/>
          <p:nvPr/>
        </p:nvSpPr>
        <p:spPr>
          <a:xfrm>
            <a:off x="29877" y="3356992"/>
            <a:ext cx="1872208" cy="1685975"/>
          </a:xfrm>
          <a:prstGeom prst="rect">
            <a:avLst/>
          </a:prstGeom>
          <a:solidFill>
            <a:srgbClr val="0070C0"/>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s-PE" sz="1600" b="1" u="sng" dirty="0">
                <a:solidFill>
                  <a:srgbClr val="FFFF00"/>
                </a:solidFill>
                <a:effectLst>
                  <a:outerShdw blurRad="38100" dist="38100" dir="2700000" algn="tl">
                    <a:srgbClr val="000000"/>
                  </a:outerShdw>
                </a:effectLst>
                <a:cs typeface="Arial" charset="0"/>
              </a:rPr>
              <a:t>ECONOMÍA COMPETITIVA </a:t>
            </a:r>
            <a:r>
              <a:rPr lang="es-PE" sz="1600" b="1" dirty="0">
                <a:solidFill>
                  <a:srgbClr val="FFFFFF"/>
                </a:solidFill>
                <a:effectLst>
                  <a:outerShdw blurRad="38100" dist="38100" dir="2700000" algn="tl">
                    <a:srgbClr val="000000"/>
                  </a:outerShdw>
                </a:effectLst>
                <a:cs typeface="Arial" charset="0"/>
              </a:rPr>
              <a:t>CON ALTO EMPLEO Y </a:t>
            </a:r>
            <a:r>
              <a:rPr lang="es-PE" sz="1600" b="1" dirty="0" smtClean="0">
                <a:solidFill>
                  <a:srgbClr val="FFFFFF"/>
                </a:solidFill>
                <a:effectLst>
                  <a:outerShdw blurRad="38100" dist="38100" dir="2700000" algn="tl">
                    <a:srgbClr val="000000"/>
                  </a:outerShdw>
                </a:effectLst>
                <a:cs typeface="Arial" charset="0"/>
              </a:rPr>
              <a:t>PRODUCTIVIDAD</a:t>
            </a:r>
            <a:endParaRPr lang="es-PE" sz="1600" b="1" dirty="0">
              <a:solidFill>
                <a:srgbClr val="FFFFFF"/>
              </a:solidFill>
              <a:effectLst>
                <a:outerShdw blurRad="38100" dist="38100" dir="2700000" algn="tl">
                  <a:srgbClr val="000000"/>
                </a:outerShdw>
              </a:effectLst>
              <a:cs typeface="Arial" charset="0"/>
            </a:endParaRPr>
          </a:p>
        </p:txBody>
      </p:sp>
      <p:sp>
        <p:nvSpPr>
          <p:cNvPr id="36" name="35 Rectángulo"/>
          <p:cNvSpPr/>
          <p:nvPr/>
        </p:nvSpPr>
        <p:spPr>
          <a:xfrm>
            <a:off x="4206341" y="3356991"/>
            <a:ext cx="2304255" cy="1685975"/>
          </a:xfrm>
          <a:prstGeom prst="rect">
            <a:avLst/>
          </a:prstGeom>
          <a:solidFill>
            <a:srgbClr val="00B050"/>
          </a:solidFill>
        </p:spPr>
        <p:style>
          <a:lnRef idx="0">
            <a:schemeClr val="accent1"/>
          </a:lnRef>
          <a:fillRef idx="3">
            <a:schemeClr val="accent1"/>
          </a:fillRef>
          <a:effectRef idx="3">
            <a:schemeClr val="accent1"/>
          </a:effectRef>
          <a:fontRef idx="minor">
            <a:schemeClr val="lt1"/>
          </a:fontRef>
        </p:style>
        <p:txBody>
          <a:bodyPr lIns="36000" rIns="36000" anchor="ctr"/>
          <a:lstStyle/>
          <a:p>
            <a:pPr algn="ctr" fontAlgn="auto">
              <a:spcBef>
                <a:spcPts val="0"/>
              </a:spcBef>
              <a:spcAft>
                <a:spcPts val="0"/>
              </a:spcAft>
              <a:defRPr/>
            </a:pPr>
            <a:r>
              <a:rPr lang="es-PE" sz="1600" b="1" dirty="0" smtClean="0">
                <a:solidFill>
                  <a:srgbClr val="FFFFFF"/>
                </a:solidFill>
                <a:effectLst>
                  <a:outerShdw blurRad="38100" dist="38100" dir="2700000" algn="tl">
                    <a:srgbClr val="000000"/>
                  </a:outerShdw>
                </a:effectLst>
                <a:cs typeface="Arial" charset="0"/>
              </a:rPr>
              <a:t>APROVECHAMIENTO </a:t>
            </a:r>
            <a:r>
              <a:rPr lang="es-PE" sz="1600" b="1" dirty="0">
                <a:solidFill>
                  <a:srgbClr val="FFFFFF"/>
                </a:solidFill>
                <a:effectLst>
                  <a:outerShdw blurRad="38100" dist="38100" dir="2700000" algn="tl">
                    <a:srgbClr val="000000"/>
                  </a:outerShdw>
                </a:effectLst>
                <a:cs typeface="Arial" charset="0"/>
              </a:rPr>
              <a:t>SOSTENIBLE </a:t>
            </a:r>
            <a:r>
              <a:rPr lang="es-PE" sz="1600" b="1" dirty="0" smtClean="0">
                <a:solidFill>
                  <a:srgbClr val="FFFFFF"/>
                </a:solidFill>
                <a:effectLst>
                  <a:outerShdw blurRad="38100" dist="38100" dir="2700000" algn="tl">
                    <a:srgbClr val="000000"/>
                  </a:outerShdw>
                </a:effectLst>
                <a:cs typeface="Arial" charset="0"/>
              </a:rPr>
              <a:t>DE LOS </a:t>
            </a:r>
            <a:r>
              <a:rPr lang="es-PE" sz="1600" b="1" u="sng" dirty="0">
                <a:solidFill>
                  <a:srgbClr val="FFFF00"/>
                </a:solidFill>
                <a:effectLst>
                  <a:outerShdw blurRad="38100" dist="38100" dir="2700000" algn="tl">
                    <a:srgbClr val="000000"/>
                  </a:outerShdw>
                </a:effectLst>
                <a:cs typeface="Arial" charset="0"/>
              </a:rPr>
              <a:t>RECURSOS </a:t>
            </a:r>
            <a:r>
              <a:rPr lang="es-PE" sz="1600" b="1" u="sng" dirty="0" smtClean="0">
                <a:solidFill>
                  <a:srgbClr val="FFFF00"/>
                </a:solidFill>
                <a:effectLst>
                  <a:outerShdw blurRad="38100" dist="38100" dir="2700000" algn="tl">
                    <a:srgbClr val="000000"/>
                  </a:outerShdw>
                </a:effectLst>
                <a:cs typeface="Arial" charset="0"/>
              </a:rPr>
              <a:t>NATURALES Y CALIDAD DEL MEDIO AMBIENTE</a:t>
            </a:r>
            <a:endParaRPr lang="es-PE" sz="1600" b="1" u="sng" dirty="0">
              <a:solidFill>
                <a:srgbClr val="FFFF00"/>
              </a:solidFill>
              <a:effectLst>
                <a:outerShdw blurRad="38100" dist="38100" dir="2700000" algn="tl">
                  <a:srgbClr val="000000"/>
                </a:outerShdw>
              </a:effectLst>
              <a:cs typeface="Arial" charset="0"/>
            </a:endParaRPr>
          </a:p>
        </p:txBody>
      </p:sp>
      <p:sp>
        <p:nvSpPr>
          <p:cNvPr id="37" name="36 Rectángulo"/>
          <p:cNvSpPr/>
          <p:nvPr/>
        </p:nvSpPr>
        <p:spPr>
          <a:xfrm>
            <a:off x="37812" y="5445224"/>
            <a:ext cx="6328769" cy="678532"/>
          </a:xfrm>
          <a:prstGeom prst="rect">
            <a:avLst/>
          </a:prstGeom>
          <a:solidFill>
            <a:srgbClr val="800000"/>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s-PE" b="1" u="sng" dirty="0">
                <a:solidFill>
                  <a:srgbClr val="FFFF00"/>
                </a:solidFill>
                <a:effectLst>
                  <a:outerShdw blurRad="38100" dist="38100" dir="2700000" algn="tl">
                    <a:srgbClr val="000000"/>
                  </a:outerShdw>
                </a:effectLst>
                <a:cs typeface="Arial" charset="0"/>
              </a:rPr>
              <a:t>DESARROLLO REGIONAL </a:t>
            </a:r>
            <a:r>
              <a:rPr lang="es-PE" b="1" dirty="0">
                <a:solidFill>
                  <a:srgbClr val="FFFFFF"/>
                </a:solidFill>
                <a:effectLst>
                  <a:outerShdw blurRad="38100" dist="38100" dir="2700000" algn="tl">
                    <a:srgbClr val="000000"/>
                  </a:outerShdw>
                </a:effectLst>
                <a:cs typeface="Arial" charset="0"/>
              </a:rPr>
              <a:t>EQUILIBRADO E INFRAESTRUCTURA  ADECUADA</a:t>
            </a:r>
          </a:p>
        </p:txBody>
      </p:sp>
      <p:cxnSp>
        <p:nvCxnSpPr>
          <p:cNvPr id="38" name="37 Conector recto de flecha"/>
          <p:cNvCxnSpPr/>
          <p:nvPr/>
        </p:nvCxnSpPr>
        <p:spPr>
          <a:xfrm rot="10800000" flipV="1">
            <a:off x="6150557" y="2132856"/>
            <a:ext cx="1785938" cy="0"/>
          </a:xfrm>
          <a:prstGeom prst="straightConnector1">
            <a:avLst/>
          </a:prstGeom>
          <a:ln>
            <a:solidFill>
              <a:srgbClr val="A50021"/>
            </a:solidFill>
            <a:tailEnd type="arrow"/>
          </a:ln>
        </p:spPr>
        <p:style>
          <a:lnRef idx="3">
            <a:schemeClr val="accent2"/>
          </a:lnRef>
          <a:fillRef idx="0">
            <a:schemeClr val="accent2"/>
          </a:fillRef>
          <a:effectRef idx="2">
            <a:schemeClr val="accent2"/>
          </a:effectRef>
          <a:fontRef idx="minor">
            <a:schemeClr val="tx1"/>
          </a:fontRef>
        </p:style>
      </p:cxnSp>
      <p:cxnSp>
        <p:nvCxnSpPr>
          <p:cNvPr id="39" name="38 Conector recto de flecha"/>
          <p:cNvCxnSpPr>
            <a:cxnSpLocks noChangeShapeType="1"/>
          </p:cNvCxnSpPr>
          <p:nvPr/>
        </p:nvCxnSpPr>
        <p:spPr bwMode="auto">
          <a:xfrm flipH="1">
            <a:off x="6351178" y="5805264"/>
            <a:ext cx="804862" cy="1587"/>
          </a:xfrm>
          <a:prstGeom prst="straightConnector1">
            <a:avLst/>
          </a:prstGeom>
          <a:noFill/>
          <a:ln w="38100" algn="ctr">
            <a:solidFill>
              <a:srgbClr val="A50021"/>
            </a:solidFill>
            <a:round/>
            <a:headEnd/>
            <a:tailEnd type="arrow" w="med" len="med"/>
          </a:ln>
          <a:effectLst>
            <a:outerShdw dist="23000" dir="5400000" rotWithShape="0">
              <a:srgbClr val="000000">
                <a:alpha val="34999"/>
              </a:srgbClr>
            </a:outerShdw>
          </a:effectLst>
        </p:spPr>
      </p:cxnSp>
      <p:cxnSp>
        <p:nvCxnSpPr>
          <p:cNvPr id="40" name="39 Conector recto de flecha"/>
          <p:cNvCxnSpPr>
            <a:cxnSpLocks noChangeShapeType="1"/>
          </p:cNvCxnSpPr>
          <p:nvPr/>
        </p:nvCxnSpPr>
        <p:spPr bwMode="auto">
          <a:xfrm rot="10800000" flipV="1">
            <a:off x="6510598" y="3734272"/>
            <a:ext cx="411958" cy="1588"/>
          </a:xfrm>
          <a:prstGeom prst="straightConnector1">
            <a:avLst/>
          </a:prstGeom>
          <a:noFill/>
          <a:ln w="38100" algn="ctr">
            <a:solidFill>
              <a:srgbClr val="A50021"/>
            </a:solidFill>
            <a:round/>
            <a:headEnd/>
            <a:tailEnd type="arrow" w="med" len="med"/>
          </a:ln>
          <a:effectLst>
            <a:outerShdw dist="23000" dir="5400000" rotWithShape="0">
              <a:srgbClr val="000000">
                <a:alpha val="34999"/>
              </a:srgbClr>
            </a:outerShdw>
          </a:effectLst>
        </p:spPr>
      </p:cxnSp>
      <p:cxnSp>
        <p:nvCxnSpPr>
          <p:cNvPr id="41" name="40 Conector recto de flecha"/>
          <p:cNvCxnSpPr>
            <a:cxnSpLocks noChangeShapeType="1"/>
          </p:cNvCxnSpPr>
          <p:nvPr/>
        </p:nvCxnSpPr>
        <p:spPr bwMode="auto">
          <a:xfrm rot="16200000" flipV="1">
            <a:off x="3000760" y="5254898"/>
            <a:ext cx="398462" cy="3175"/>
          </a:xfrm>
          <a:prstGeom prst="straightConnector1">
            <a:avLst/>
          </a:prstGeom>
          <a:noFill/>
          <a:ln w="38100" algn="ctr">
            <a:solidFill>
              <a:schemeClr val="tx1"/>
            </a:solidFill>
            <a:round/>
            <a:headEnd/>
            <a:tailEnd type="arrow" w="med" len="med"/>
          </a:ln>
          <a:effectLst>
            <a:outerShdw dist="23000" dir="5400000" rotWithShape="0">
              <a:srgbClr val="000000">
                <a:alpha val="34999"/>
              </a:srgbClr>
            </a:outerShdw>
          </a:effectLst>
        </p:spPr>
      </p:cxnSp>
      <p:cxnSp>
        <p:nvCxnSpPr>
          <p:cNvPr id="42" name="41 Conector recto de flecha"/>
          <p:cNvCxnSpPr>
            <a:cxnSpLocks noChangeShapeType="1"/>
          </p:cNvCxnSpPr>
          <p:nvPr/>
        </p:nvCxnSpPr>
        <p:spPr bwMode="auto">
          <a:xfrm rot="16200000" flipV="1">
            <a:off x="5382009" y="5224736"/>
            <a:ext cx="374650" cy="11112"/>
          </a:xfrm>
          <a:prstGeom prst="straightConnector1">
            <a:avLst/>
          </a:prstGeom>
          <a:noFill/>
          <a:ln w="38100" algn="ctr">
            <a:solidFill>
              <a:schemeClr val="tx1"/>
            </a:solidFill>
            <a:round/>
            <a:headEnd/>
            <a:tailEnd type="arrow" w="med" len="med"/>
          </a:ln>
          <a:effectLst>
            <a:outerShdw dist="23000" dir="5400000" rotWithShape="0">
              <a:srgbClr val="000000">
                <a:alpha val="34999"/>
              </a:srgbClr>
            </a:outerShdw>
          </a:effectLst>
        </p:spPr>
      </p:cxnSp>
      <p:sp>
        <p:nvSpPr>
          <p:cNvPr id="43" name="42 Rectángulo"/>
          <p:cNvSpPr/>
          <p:nvPr/>
        </p:nvSpPr>
        <p:spPr>
          <a:xfrm>
            <a:off x="6798629" y="1700808"/>
            <a:ext cx="2132332" cy="4509688"/>
          </a:xfrm>
          <a:prstGeom prst="rect">
            <a:avLst/>
          </a:prstGeom>
          <a:solidFill>
            <a:schemeClr val="accent6">
              <a:lumMod val="75000"/>
            </a:schemeClr>
          </a:solidFill>
        </p:spPr>
        <p:style>
          <a:lnRef idx="0">
            <a:schemeClr val="accent1"/>
          </a:lnRef>
          <a:fillRef idx="3">
            <a:schemeClr val="accent1"/>
          </a:fillRef>
          <a:effectRef idx="3">
            <a:schemeClr val="accent1"/>
          </a:effectRef>
          <a:fontRef idx="minor">
            <a:schemeClr val="lt1"/>
          </a:fontRef>
        </p:style>
        <p:txBody>
          <a:bodyPr lIns="36000" rIns="36000" anchor="ctr"/>
          <a:lstStyle/>
          <a:p>
            <a:pPr algn="ctr">
              <a:defRPr/>
            </a:pPr>
            <a:r>
              <a:rPr lang="es-PE" b="1" u="sng" dirty="0">
                <a:solidFill>
                  <a:srgbClr val="FFFF00"/>
                </a:solidFill>
                <a:effectLst>
                  <a:outerShdw blurRad="38100" dist="38100" dir="2700000" algn="tl">
                    <a:srgbClr val="000000"/>
                  </a:outerShdw>
                </a:effectLst>
                <a:cs typeface="Arial" charset="0"/>
              </a:rPr>
              <a:t>ESTADO EFICIENTE </a:t>
            </a:r>
            <a:endParaRPr lang="es-PE" b="1" u="sng" dirty="0" smtClean="0">
              <a:solidFill>
                <a:srgbClr val="FFFF00"/>
              </a:solidFill>
              <a:effectLst>
                <a:outerShdw blurRad="38100" dist="38100" dir="2700000" algn="tl">
                  <a:srgbClr val="000000"/>
                </a:outerShdw>
              </a:effectLst>
              <a:cs typeface="Arial" charset="0"/>
            </a:endParaRPr>
          </a:p>
          <a:p>
            <a:pPr algn="ctr">
              <a:defRPr/>
            </a:pPr>
            <a:r>
              <a:rPr lang="es-PE" b="1" u="sng" dirty="0" smtClean="0">
                <a:solidFill>
                  <a:srgbClr val="FFFF00"/>
                </a:solidFill>
                <a:effectLst>
                  <a:outerShdw blurRad="38100" dist="38100" dir="2700000" algn="tl">
                    <a:srgbClr val="000000"/>
                  </a:outerShdw>
                </a:effectLst>
                <a:cs typeface="Arial" charset="0"/>
              </a:rPr>
              <a:t>Y </a:t>
            </a:r>
          </a:p>
          <a:p>
            <a:pPr algn="ctr">
              <a:defRPr/>
            </a:pPr>
            <a:r>
              <a:rPr lang="es-PE" sz="1600" b="1" u="sng" dirty="0" smtClean="0">
                <a:solidFill>
                  <a:srgbClr val="FFFF00"/>
                </a:solidFill>
                <a:effectLst>
                  <a:outerShdw blurRad="38100" dist="38100" dir="2700000" algn="tl">
                    <a:srgbClr val="000000"/>
                  </a:outerShdw>
                </a:effectLst>
                <a:cs typeface="Arial" charset="0"/>
              </a:rPr>
              <a:t>DESCENTRALIZADO</a:t>
            </a:r>
            <a:r>
              <a:rPr lang="es-PE" sz="1600" b="1" dirty="0" smtClean="0">
                <a:solidFill>
                  <a:srgbClr val="FFFFFF"/>
                </a:solidFill>
                <a:effectLst>
                  <a:outerShdw blurRad="38100" dist="38100" dir="2700000" algn="tl">
                    <a:srgbClr val="000000"/>
                  </a:outerShdw>
                </a:effectLst>
                <a:cs typeface="Arial" charset="0"/>
              </a:rPr>
              <a:t> </a:t>
            </a:r>
          </a:p>
          <a:p>
            <a:pPr algn="ctr">
              <a:defRPr/>
            </a:pPr>
            <a:r>
              <a:rPr lang="es-PE" b="1" dirty="0" smtClean="0">
                <a:solidFill>
                  <a:srgbClr val="FFFFFF"/>
                </a:solidFill>
                <a:effectLst>
                  <a:outerShdw blurRad="38100" dist="38100" dir="2700000" algn="tl">
                    <a:srgbClr val="000000"/>
                  </a:outerShdw>
                </a:effectLst>
                <a:cs typeface="Arial" charset="0"/>
              </a:rPr>
              <a:t>AL </a:t>
            </a:r>
            <a:r>
              <a:rPr lang="es-PE" b="1" dirty="0">
                <a:solidFill>
                  <a:srgbClr val="FFFFFF"/>
                </a:solidFill>
                <a:effectLst>
                  <a:outerShdw blurRad="38100" dist="38100" dir="2700000" algn="tl">
                    <a:srgbClr val="000000"/>
                  </a:outerShdw>
                </a:effectLst>
                <a:cs typeface="Arial" charset="0"/>
              </a:rPr>
              <a:t>SERVICIO DE </a:t>
            </a:r>
            <a:endParaRPr lang="es-PE" b="1" dirty="0" smtClean="0">
              <a:solidFill>
                <a:srgbClr val="FFFFFF"/>
              </a:solidFill>
              <a:effectLst>
                <a:outerShdw blurRad="38100" dist="38100" dir="2700000" algn="tl">
                  <a:srgbClr val="000000"/>
                </a:outerShdw>
              </a:effectLst>
              <a:cs typeface="Arial" charset="0"/>
            </a:endParaRPr>
          </a:p>
          <a:p>
            <a:pPr algn="ctr">
              <a:defRPr/>
            </a:pPr>
            <a:r>
              <a:rPr lang="es-PE" b="1" dirty="0" smtClean="0">
                <a:solidFill>
                  <a:srgbClr val="FFFFFF"/>
                </a:solidFill>
                <a:effectLst>
                  <a:outerShdw blurRad="38100" dist="38100" dir="2700000" algn="tl">
                    <a:srgbClr val="000000"/>
                  </a:outerShdw>
                </a:effectLst>
                <a:cs typeface="Arial" charset="0"/>
              </a:rPr>
              <a:t>LOS CIUDADANOS</a:t>
            </a:r>
          </a:p>
          <a:p>
            <a:pPr algn="ctr">
              <a:defRPr/>
            </a:pPr>
            <a:r>
              <a:rPr lang="es-PE" b="1" dirty="0" smtClean="0">
                <a:solidFill>
                  <a:srgbClr val="FFFFFF"/>
                </a:solidFill>
                <a:effectLst>
                  <a:outerShdw blurRad="38100" dist="38100" dir="2700000" algn="tl">
                    <a:srgbClr val="000000"/>
                  </a:outerShdw>
                </a:effectLst>
                <a:cs typeface="Arial" charset="0"/>
              </a:rPr>
              <a:t>Y DEL DESARROLLO, GARANTIZANDO LA SEGURIDAD NACIONAL</a:t>
            </a:r>
            <a:endParaRPr lang="es-PE" b="1" dirty="0">
              <a:solidFill>
                <a:srgbClr val="FFFFFF"/>
              </a:solidFill>
              <a:effectLst>
                <a:outerShdw blurRad="38100" dist="38100" dir="2700000" algn="tl">
                  <a:srgbClr val="000000"/>
                </a:outerShdw>
              </a:effectLst>
              <a:cs typeface="Arial" charset="0"/>
            </a:endParaRPr>
          </a:p>
        </p:txBody>
      </p:sp>
      <p:sp>
        <p:nvSpPr>
          <p:cNvPr id="45" name="3 Marcador de número de diapositiva"/>
          <p:cNvSpPr txBox="1">
            <a:spLocks/>
          </p:cNvSpPr>
          <p:nvPr/>
        </p:nvSpPr>
        <p:spPr bwMode="auto">
          <a:xfrm>
            <a:off x="6660232" y="6381328"/>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s-PE"/>
            </a:defPPr>
            <a:lvl1pPr marL="0" algn="r" defTabSz="914400" rtl="0" eaLnBrk="1" latinLnBrk="0" hangingPunct="1">
              <a:defRPr sz="1200" kern="1200">
                <a:solidFill>
                  <a:schemeClr val="tx1"/>
                </a:solidFill>
                <a:latin typeface="Calibri" pitchFamily="34" charset="0"/>
                <a:ea typeface="+mn-ea"/>
                <a:cs typeface="+mn-cs"/>
              </a:defRPr>
            </a:lvl1pPr>
            <a:lvl2pPr marL="742950" indent="-285750" algn="l" defTabSz="914400" rtl="0" eaLnBrk="1" latinLnBrk="0" hangingPunct="1">
              <a:defRPr sz="1800" kern="1200">
                <a:solidFill>
                  <a:schemeClr val="tx1"/>
                </a:solidFill>
                <a:latin typeface="Calibri" pitchFamily="34" charset="0"/>
                <a:ea typeface="+mn-ea"/>
                <a:cs typeface="+mn-cs"/>
              </a:defRPr>
            </a:lvl2pPr>
            <a:lvl3pPr marL="1143000" indent="-228600" algn="l" defTabSz="914400" rtl="0" eaLnBrk="1" latinLnBrk="0" hangingPunct="1">
              <a:defRPr sz="1800" kern="1200">
                <a:solidFill>
                  <a:schemeClr val="tx1"/>
                </a:solidFill>
                <a:latin typeface="Calibri" pitchFamily="34" charset="0"/>
                <a:ea typeface="+mn-ea"/>
                <a:cs typeface="+mn-cs"/>
              </a:defRPr>
            </a:lvl3pPr>
            <a:lvl4pPr marL="1600200" indent="-228600" algn="l" defTabSz="914400" rtl="0" eaLnBrk="1" latinLnBrk="0" hangingPunct="1">
              <a:defRPr sz="1800" kern="1200">
                <a:solidFill>
                  <a:schemeClr val="tx1"/>
                </a:solidFill>
                <a:latin typeface="Calibri" pitchFamily="34" charset="0"/>
                <a:ea typeface="+mn-ea"/>
                <a:cs typeface="+mn-cs"/>
              </a:defRPr>
            </a:lvl4pPr>
            <a:lvl5pPr marL="2057400" indent="-228600" algn="l" defTabSz="914400" rtl="0" eaLnBrk="1" latinLnBrk="0" hangingPunct="1">
              <a:defRPr sz="1800" kern="1200">
                <a:solidFill>
                  <a:schemeClr val="tx1"/>
                </a:solidFill>
                <a:latin typeface="Calibri"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Calibri"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Calibri"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Calibri"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Calibri" pitchFamily="34" charset="0"/>
                <a:ea typeface="+mn-ea"/>
                <a:cs typeface="+mn-cs"/>
              </a:defRPr>
            </a:lvl9pPr>
          </a:lstStyle>
          <a:p>
            <a:pPr fontAlgn="base">
              <a:spcBef>
                <a:spcPct val="0"/>
              </a:spcBef>
              <a:spcAft>
                <a:spcPct val="0"/>
              </a:spcAft>
            </a:pPr>
            <a:fld id="{0AF21401-690F-415D-8D2D-95DED81220A1}" type="slidenum">
              <a:rPr lang="es-PE" smtClean="0"/>
              <a:pPr fontAlgn="base">
                <a:spcBef>
                  <a:spcPct val="0"/>
                </a:spcBef>
                <a:spcAft>
                  <a:spcPct val="0"/>
                </a:spcAft>
              </a:pPr>
              <a:t>16</a:t>
            </a:fld>
            <a:endParaRPr lang="es-PE" dirty="0"/>
          </a:p>
        </p:txBody>
      </p:sp>
    </p:spTree>
    <p:extLst>
      <p:ext uri="{BB962C8B-B14F-4D97-AF65-F5344CB8AC3E}">
        <p14:creationId xmlns:p14="http://schemas.microsoft.com/office/powerpoint/2010/main" val="119035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checkerboard(across)">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1000" fill="hold"/>
                                        <p:tgtEl>
                                          <p:spTgt spid="35"/>
                                        </p:tgtEl>
                                        <p:attrNameLst>
                                          <p:attrName>ppt_w</p:attrName>
                                        </p:attrNameLst>
                                      </p:cBhvr>
                                      <p:tavLst>
                                        <p:tav tm="0">
                                          <p:val>
                                            <p:fltVal val="0"/>
                                          </p:val>
                                        </p:tav>
                                        <p:tav tm="100000">
                                          <p:val>
                                            <p:strVal val="#ppt_w"/>
                                          </p:val>
                                        </p:tav>
                                      </p:tavLst>
                                    </p:anim>
                                    <p:anim calcmode="lin" valueType="num">
                                      <p:cBhvr>
                                        <p:cTn id="13" dur="1000" fill="hold"/>
                                        <p:tgtEl>
                                          <p:spTgt spid="35"/>
                                        </p:tgtEl>
                                        <p:attrNameLst>
                                          <p:attrName>ppt_h</p:attrName>
                                        </p:attrNameLst>
                                      </p:cBhvr>
                                      <p:tavLst>
                                        <p:tav tm="0">
                                          <p:val>
                                            <p:fltVal val="0"/>
                                          </p:val>
                                        </p:tav>
                                        <p:tav tm="100000">
                                          <p:val>
                                            <p:strVal val="#ppt_h"/>
                                          </p:val>
                                        </p:tav>
                                      </p:tavLst>
                                    </p:anim>
                                    <p:anim calcmode="lin" valueType="num">
                                      <p:cBhvr>
                                        <p:cTn id="14" dur="1000" fill="hold"/>
                                        <p:tgtEl>
                                          <p:spTgt spid="3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5"/>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1000"/>
                            </p:stCondLst>
                            <p:childTnLst>
                              <p:par>
                                <p:cTn id="17" presetID="15" presetClass="entr" presetSubtype="0"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1000" fill="hold"/>
                                        <p:tgtEl>
                                          <p:spTgt spid="34"/>
                                        </p:tgtEl>
                                        <p:attrNameLst>
                                          <p:attrName>ppt_w</p:attrName>
                                        </p:attrNameLst>
                                      </p:cBhvr>
                                      <p:tavLst>
                                        <p:tav tm="0">
                                          <p:val>
                                            <p:fltVal val="0"/>
                                          </p:val>
                                        </p:tav>
                                        <p:tav tm="100000">
                                          <p:val>
                                            <p:strVal val="#ppt_w"/>
                                          </p:val>
                                        </p:tav>
                                      </p:tavLst>
                                    </p:anim>
                                    <p:anim calcmode="lin" valueType="num">
                                      <p:cBhvr>
                                        <p:cTn id="20" dur="1000" fill="hold"/>
                                        <p:tgtEl>
                                          <p:spTgt spid="34"/>
                                        </p:tgtEl>
                                        <p:attrNameLst>
                                          <p:attrName>ppt_h</p:attrName>
                                        </p:attrNameLst>
                                      </p:cBhvr>
                                      <p:tavLst>
                                        <p:tav tm="0">
                                          <p:val>
                                            <p:fltVal val="0"/>
                                          </p:val>
                                        </p:tav>
                                        <p:tav tm="100000">
                                          <p:val>
                                            <p:strVal val="#ppt_h"/>
                                          </p:val>
                                        </p:tav>
                                      </p:tavLst>
                                    </p:anim>
                                    <p:anim calcmode="lin" valueType="num">
                                      <p:cBhvr>
                                        <p:cTn id="21" dur="1000" fill="hold"/>
                                        <p:tgtEl>
                                          <p:spTgt spid="34"/>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4"/>
                                        </p:tgtEl>
                                        <p:attrNameLst>
                                          <p:attrName>ppt_y</p:attrName>
                                        </p:attrNameLst>
                                      </p:cBhvr>
                                      <p:tavLst>
                                        <p:tav tm="0" fmla="#ppt_y+(sin(-2*pi*(1-$))*-#ppt_x+cos(-2*pi*(1-$))*(1-#ppt_y))*(1-$)">
                                          <p:val>
                                            <p:fltVal val="0"/>
                                          </p:val>
                                        </p:tav>
                                        <p:tav tm="100000">
                                          <p:val>
                                            <p:fltVal val="1"/>
                                          </p:val>
                                        </p:tav>
                                      </p:tavLst>
                                    </p:anim>
                                  </p:childTnLst>
                                </p:cTn>
                              </p:par>
                            </p:childTnLst>
                          </p:cTn>
                        </p:par>
                        <p:par>
                          <p:cTn id="23" fill="hold">
                            <p:stCondLst>
                              <p:cond delay="2000"/>
                            </p:stCondLst>
                            <p:childTnLst>
                              <p:par>
                                <p:cTn id="24" presetID="15" presetClass="entr" presetSubtype="0" fill="hold"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p:cTn id="26" dur="1000" fill="hold"/>
                                        <p:tgtEl>
                                          <p:spTgt spid="36"/>
                                        </p:tgtEl>
                                        <p:attrNameLst>
                                          <p:attrName>ppt_w</p:attrName>
                                        </p:attrNameLst>
                                      </p:cBhvr>
                                      <p:tavLst>
                                        <p:tav tm="0">
                                          <p:val>
                                            <p:fltVal val="0"/>
                                          </p:val>
                                        </p:tav>
                                        <p:tav tm="100000">
                                          <p:val>
                                            <p:strVal val="#ppt_w"/>
                                          </p:val>
                                        </p:tav>
                                      </p:tavLst>
                                    </p:anim>
                                    <p:anim calcmode="lin" valueType="num">
                                      <p:cBhvr>
                                        <p:cTn id="27" dur="1000" fill="hold"/>
                                        <p:tgtEl>
                                          <p:spTgt spid="36"/>
                                        </p:tgtEl>
                                        <p:attrNameLst>
                                          <p:attrName>ppt_h</p:attrName>
                                        </p:attrNameLst>
                                      </p:cBhvr>
                                      <p:tavLst>
                                        <p:tav tm="0">
                                          <p:val>
                                            <p:fltVal val="0"/>
                                          </p:val>
                                        </p:tav>
                                        <p:tav tm="100000">
                                          <p:val>
                                            <p:strVal val="#ppt_h"/>
                                          </p:val>
                                        </p:tav>
                                      </p:tavLst>
                                    </p:anim>
                                    <p:anim calcmode="lin" valueType="num">
                                      <p:cBhvr>
                                        <p:cTn id="28" dur="1000" fill="hold"/>
                                        <p:tgtEl>
                                          <p:spTgt spid="36"/>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6"/>
                                        </p:tgtEl>
                                        <p:attrNameLst>
                                          <p:attrName>ppt_y</p:attrName>
                                        </p:attrNameLst>
                                      </p:cBhvr>
                                      <p:tavLst>
                                        <p:tav tm="0" fmla="#ppt_y+(sin(-2*pi*(1-$))*-#ppt_x+cos(-2*pi*(1-$))*(1-#ppt_y))*(1-$)">
                                          <p:val>
                                            <p:fltVal val="0"/>
                                          </p:val>
                                        </p:tav>
                                        <p:tav tm="100000">
                                          <p:val>
                                            <p:fltVal val="1"/>
                                          </p:val>
                                        </p:tav>
                                      </p:tavLst>
                                    </p:anim>
                                  </p:childTnLst>
                                </p:cTn>
                              </p:par>
                            </p:childTnLst>
                          </p:cTn>
                        </p:par>
                        <p:par>
                          <p:cTn id="30" fill="hold">
                            <p:stCondLst>
                              <p:cond delay="3000"/>
                            </p:stCondLst>
                            <p:childTnLst>
                              <p:par>
                                <p:cTn id="31" presetID="22" presetClass="entr" presetSubtype="4" fill="hold" nodeType="after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wipe(down)">
                                      <p:cBhvr>
                                        <p:cTn id="33" dur="500"/>
                                        <p:tgtEl>
                                          <p:spTgt spid="27"/>
                                        </p:tgtEl>
                                      </p:cBhvr>
                                    </p:animEffect>
                                  </p:childTnLst>
                                </p:cTn>
                              </p:par>
                              <p:par>
                                <p:cTn id="34" presetID="22" presetClass="entr" presetSubtype="4" fill="hold"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wipe(down)">
                                      <p:cBhvr>
                                        <p:cTn id="36" dur="500"/>
                                        <p:tgtEl>
                                          <p:spTgt spid="28"/>
                                        </p:tgtEl>
                                      </p:cBhvr>
                                    </p:animEffect>
                                  </p:childTnLst>
                                </p:cTn>
                              </p:par>
                              <p:par>
                                <p:cTn id="37" presetID="22" presetClass="entr" presetSubtype="4"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down)">
                                      <p:cBhvr>
                                        <p:cTn id="39" dur="500"/>
                                        <p:tgtEl>
                                          <p:spTgt spid="29"/>
                                        </p:tgtEl>
                                      </p:cBhvr>
                                    </p:animEffect>
                                  </p:childTnLst>
                                </p:cTn>
                              </p:par>
                            </p:childTnLst>
                          </p:cTn>
                        </p:par>
                        <p:par>
                          <p:cTn id="40" fill="hold">
                            <p:stCondLst>
                              <p:cond delay="3500"/>
                            </p:stCondLst>
                            <p:childTnLst>
                              <p:par>
                                <p:cTn id="41" presetID="50" presetClass="entr" presetSubtype="0" decel="100000" fill="hold"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strVal val="#ppt_w+.3"/>
                                          </p:val>
                                        </p:tav>
                                        <p:tav tm="100000">
                                          <p:val>
                                            <p:strVal val="#ppt_w"/>
                                          </p:val>
                                        </p:tav>
                                      </p:tavLst>
                                    </p:anim>
                                    <p:anim calcmode="lin" valueType="num">
                                      <p:cBhvr>
                                        <p:cTn id="44" dur="500" fill="hold"/>
                                        <p:tgtEl>
                                          <p:spTgt spid="26"/>
                                        </p:tgtEl>
                                        <p:attrNameLst>
                                          <p:attrName>ppt_h</p:attrName>
                                        </p:attrNameLst>
                                      </p:cBhvr>
                                      <p:tavLst>
                                        <p:tav tm="0">
                                          <p:val>
                                            <p:strVal val="#ppt_h"/>
                                          </p:val>
                                        </p:tav>
                                        <p:tav tm="100000">
                                          <p:val>
                                            <p:strVal val="#ppt_h"/>
                                          </p:val>
                                        </p:tav>
                                      </p:tavLst>
                                    </p:anim>
                                    <p:animEffect transition="in" filter="fade">
                                      <p:cBhvr>
                                        <p:cTn id="45" dur="500"/>
                                        <p:tgtEl>
                                          <p:spTgt spid="26"/>
                                        </p:tgtEl>
                                      </p:cBhvr>
                                    </p:animEffect>
                                  </p:childTnLst>
                                </p:cTn>
                              </p:par>
                            </p:childTnLst>
                          </p:cTn>
                        </p:par>
                        <p:par>
                          <p:cTn id="46" fill="hold">
                            <p:stCondLst>
                              <p:cond delay="4000"/>
                            </p:stCondLst>
                            <p:childTnLst>
                              <p:par>
                                <p:cTn id="47" presetID="22" presetClass="entr" presetSubtype="4" fill="hold"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down)">
                                      <p:cBhvr>
                                        <p:cTn id="49" dur="500"/>
                                        <p:tgtEl>
                                          <p:spTgt spid="31"/>
                                        </p:tgtEl>
                                      </p:cBhvr>
                                    </p:animEffect>
                                  </p:childTnLst>
                                </p:cTn>
                              </p:par>
                              <p:par>
                                <p:cTn id="50" presetID="22" presetClass="entr" presetSubtype="4" fill="hold" nodeType="with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wipe(down)">
                                      <p:cBhvr>
                                        <p:cTn id="52" dur="5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15" presetClass="entr" presetSubtype="0" fill="hold" nodeType="clickEffect">
                                  <p:stCondLst>
                                    <p:cond delay="0"/>
                                  </p:stCondLst>
                                  <p:childTnLst>
                                    <p:set>
                                      <p:cBhvr>
                                        <p:cTn id="56" dur="1" fill="hold">
                                          <p:stCondLst>
                                            <p:cond delay="0"/>
                                          </p:stCondLst>
                                        </p:cTn>
                                        <p:tgtEl>
                                          <p:spTgt spid="37"/>
                                        </p:tgtEl>
                                        <p:attrNameLst>
                                          <p:attrName>style.visibility</p:attrName>
                                        </p:attrNameLst>
                                      </p:cBhvr>
                                      <p:to>
                                        <p:strVal val="visible"/>
                                      </p:to>
                                    </p:set>
                                    <p:anim calcmode="lin" valueType="num">
                                      <p:cBhvr>
                                        <p:cTn id="57" dur="1000" fill="hold"/>
                                        <p:tgtEl>
                                          <p:spTgt spid="37"/>
                                        </p:tgtEl>
                                        <p:attrNameLst>
                                          <p:attrName>ppt_w</p:attrName>
                                        </p:attrNameLst>
                                      </p:cBhvr>
                                      <p:tavLst>
                                        <p:tav tm="0">
                                          <p:val>
                                            <p:fltVal val="0"/>
                                          </p:val>
                                        </p:tav>
                                        <p:tav tm="100000">
                                          <p:val>
                                            <p:strVal val="#ppt_w"/>
                                          </p:val>
                                        </p:tav>
                                      </p:tavLst>
                                    </p:anim>
                                    <p:anim calcmode="lin" valueType="num">
                                      <p:cBhvr>
                                        <p:cTn id="58" dur="1000" fill="hold"/>
                                        <p:tgtEl>
                                          <p:spTgt spid="37"/>
                                        </p:tgtEl>
                                        <p:attrNameLst>
                                          <p:attrName>ppt_h</p:attrName>
                                        </p:attrNameLst>
                                      </p:cBhvr>
                                      <p:tavLst>
                                        <p:tav tm="0">
                                          <p:val>
                                            <p:fltVal val="0"/>
                                          </p:val>
                                        </p:tav>
                                        <p:tav tm="100000">
                                          <p:val>
                                            <p:strVal val="#ppt_h"/>
                                          </p:val>
                                        </p:tav>
                                      </p:tavLst>
                                    </p:anim>
                                    <p:anim calcmode="lin" valueType="num">
                                      <p:cBhvr>
                                        <p:cTn id="59"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37"/>
                                        </p:tgtEl>
                                        <p:attrNameLst>
                                          <p:attrName>ppt_y</p:attrName>
                                        </p:attrNameLst>
                                      </p:cBhvr>
                                      <p:tavLst>
                                        <p:tav tm="0" fmla="#ppt_y+(sin(-2*pi*(1-$))*-#ppt_x+cos(-2*pi*(1-$))*(1-#ppt_y))*(1-$)">
                                          <p:val>
                                            <p:fltVal val="0"/>
                                          </p:val>
                                        </p:tav>
                                        <p:tav tm="100000">
                                          <p:val>
                                            <p:fltVal val="1"/>
                                          </p:val>
                                        </p:tav>
                                      </p:tavLst>
                                    </p:anim>
                                  </p:childTnLst>
                                </p:cTn>
                              </p:par>
                            </p:childTnLst>
                          </p:cTn>
                        </p:par>
                        <p:par>
                          <p:cTn id="61" fill="hold">
                            <p:stCondLst>
                              <p:cond delay="1000"/>
                            </p:stCondLst>
                            <p:childTnLst>
                              <p:par>
                                <p:cTn id="62" presetID="22" presetClass="entr" presetSubtype="4" fill="hold" nodeType="after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wipe(down)">
                                      <p:cBhvr>
                                        <p:cTn id="64" dur="500"/>
                                        <p:tgtEl>
                                          <p:spTgt spid="32"/>
                                        </p:tgtEl>
                                      </p:cBhvr>
                                    </p:animEffect>
                                  </p:childTnLst>
                                </p:cTn>
                              </p:par>
                              <p:par>
                                <p:cTn id="65" presetID="22" presetClass="entr" presetSubtype="4" fill="hold" nodeType="with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wipe(down)">
                                      <p:cBhvr>
                                        <p:cTn id="67" dur="500"/>
                                        <p:tgtEl>
                                          <p:spTgt spid="33"/>
                                        </p:tgtEl>
                                      </p:cBhvr>
                                    </p:animEffect>
                                  </p:childTnLst>
                                </p:cTn>
                              </p:par>
                            </p:childTnLst>
                          </p:cTn>
                        </p:par>
                        <p:par>
                          <p:cTn id="68" fill="hold">
                            <p:stCondLst>
                              <p:cond delay="1500"/>
                            </p:stCondLst>
                            <p:childTnLst>
                              <p:par>
                                <p:cTn id="69" presetID="22" presetClass="entr" presetSubtype="4"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down)">
                                      <p:cBhvr>
                                        <p:cTn id="71" dur="500"/>
                                        <p:tgtEl>
                                          <p:spTgt spid="41"/>
                                        </p:tgtEl>
                                      </p:cBhvr>
                                    </p:animEffect>
                                  </p:childTnLst>
                                </p:cTn>
                              </p:par>
                            </p:childTnLst>
                          </p:cTn>
                        </p:par>
                        <p:par>
                          <p:cTn id="72" fill="hold">
                            <p:stCondLst>
                              <p:cond delay="2000"/>
                            </p:stCondLst>
                            <p:childTnLst>
                              <p:par>
                                <p:cTn id="73" presetID="22" presetClass="entr" presetSubtype="4" fill="hold" nodeType="after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wipe(down)">
                                      <p:cBhvr>
                                        <p:cTn id="75" dur="500"/>
                                        <p:tgtEl>
                                          <p:spTgt spid="42"/>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2" fill="hold" nodeType="click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wipe(right)">
                                      <p:cBhvr>
                                        <p:cTn id="80" dur="500"/>
                                        <p:tgtEl>
                                          <p:spTgt spid="43"/>
                                        </p:tgtEl>
                                      </p:cBhvr>
                                    </p:animEffect>
                                  </p:childTnLst>
                                </p:cTn>
                              </p:par>
                            </p:childTnLst>
                          </p:cTn>
                        </p:par>
                        <p:par>
                          <p:cTn id="81" fill="hold">
                            <p:stCondLst>
                              <p:cond delay="500"/>
                            </p:stCondLst>
                            <p:childTnLst>
                              <p:par>
                                <p:cTn id="82" presetID="22" presetClass="entr" presetSubtype="2" fill="hold" nodeType="after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wipe(right)">
                                      <p:cBhvr>
                                        <p:cTn id="84" dur="500"/>
                                        <p:tgtEl>
                                          <p:spTgt spid="38"/>
                                        </p:tgtEl>
                                      </p:cBhvr>
                                    </p:animEffect>
                                  </p:childTnLst>
                                </p:cTn>
                              </p:par>
                            </p:childTnLst>
                          </p:cTn>
                        </p:par>
                        <p:par>
                          <p:cTn id="85" fill="hold">
                            <p:stCondLst>
                              <p:cond delay="1000"/>
                            </p:stCondLst>
                            <p:childTnLst>
                              <p:par>
                                <p:cTn id="86" presetID="22" presetClass="entr" presetSubtype="2" fill="hold" nodeType="afterEffect">
                                  <p:stCondLst>
                                    <p:cond delay="0"/>
                                  </p:stCondLst>
                                  <p:childTnLst>
                                    <p:set>
                                      <p:cBhvr>
                                        <p:cTn id="87" dur="1" fill="hold">
                                          <p:stCondLst>
                                            <p:cond delay="0"/>
                                          </p:stCondLst>
                                        </p:cTn>
                                        <p:tgtEl>
                                          <p:spTgt spid="40"/>
                                        </p:tgtEl>
                                        <p:attrNameLst>
                                          <p:attrName>style.visibility</p:attrName>
                                        </p:attrNameLst>
                                      </p:cBhvr>
                                      <p:to>
                                        <p:strVal val="visible"/>
                                      </p:to>
                                    </p:set>
                                    <p:animEffect transition="in" filter="wipe(right)">
                                      <p:cBhvr>
                                        <p:cTn id="88" dur="2000"/>
                                        <p:tgtEl>
                                          <p:spTgt spid="40"/>
                                        </p:tgtEl>
                                      </p:cBhvr>
                                    </p:animEffect>
                                  </p:childTnLst>
                                </p:cTn>
                              </p:par>
                            </p:childTnLst>
                          </p:cTn>
                        </p:par>
                        <p:par>
                          <p:cTn id="89" fill="hold">
                            <p:stCondLst>
                              <p:cond delay="3000"/>
                            </p:stCondLst>
                            <p:childTnLst>
                              <p:par>
                                <p:cTn id="90" presetID="22" presetClass="entr" presetSubtype="2" fill="hold" nodeType="after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right)">
                                      <p:cBhvr>
                                        <p:cTn id="92" dur="2000"/>
                                        <p:tgtEl>
                                          <p:spTgt spid="24"/>
                                        </p:tgtEl>
                                      </p:cBhvr>
                                    </p:animEffect>
                                  </p:childTnLst>
                                </p:cTn>
                              </p:par>
                            </p:childTnLst>
                          </p:cTn>
                        </p:par>
                        <p:par>
                          <p:cTn id="93" fill="hold">
                            <p:stCondLst>
                              <p:cond delay="5000"/>
                            </p:stCondLst>
                            <p:childTnLst>
                              <p:par>
                                <p:cTn id="94" presetID="22" presetClass="entr" presetSubtype="2" fill="hold" nodeType="afterEffect">
                                  <p:stCondLst>
                                    <p:cond delay="0"/>
                                  </p:stCondLst>
                                  <p:childTnLst>
                                    <p:set>
                                      <p:cBhvr>
                                        <p:cTn id="95" dur="1" fill="hold">
                                          <p:stCondLst>
                                            <p:cond delay="0"/>
                                          </p:stCondLst>
                                        </p:cTn>
                                        <p:tgtEl>
                                          <p:spTgt spid="23"/>
                                        </p:tgtEl>
                                        <p:attrNameLst>
                                          <p:attrName>style.visibility</p:attrName>
                                        </p:attrNameLst>
                                      </p:cBhvr>
                                      <p:to>
                                        <p:strVal val="visible"/>
                                      </p:to>
                                    </p:set>
                                    <p:animEffect transition="in" filter="wipe(right)">
                                      <p:cBhvr>
                                        <p:cTn id="96" dur="2000"/>
                                        <p:tgtEl>
                                          <p:spTgt spid="23"/>
                                        </p:tgtEl>
                                      </p:cBhvr>
                                    </p:animEffect>
                                  </p:childTnLst>
                                </p:cTn>
                              </p:par>
                            </p:childTnLst>
                          </p:cTn>
                        </p:par>
                        <p:par>
                          <p:cTn id="97" fill="hold">
                            <p:stCondLst>
                              <p:cond delay="7000"/>
                            </p:stCondLst>
                            <p:childTnLst>
                              <p:par>
                                <p:cTn id="98" presetID="22" presetClass="entr" presetSubtype="2" fill="hold" nodeType="afterEffect">
                                  <p:stCondLst>
                                    <p:cond delay="0"/>
                                  </p:stCondLst>
                                  <p:childTnLst>
                                    <p:set>
                                      <p:cBhvr>
                                        <p:cTn id="99" dur="1" fill="hold">
                                          <p:stCondLst>
                                            <p:cond delay="0"/>
                                          </p:stCondLst>
                                        </p:cTn>
                                        <p:tgtEl>
                                          <p:spTgt spid="39"/>
                                        </p:tgtEl>
                                        <p:attrNameLst>
                                          <p:attrName>style.visibility</p:attrName>
                                        </p:attrNameLst>
                                      </p:cBhvr>
                                      <p:to>
                                        <p:strVal val="visible"/>
                                      </p:to>
                                    </p:set>
                                    <p:animEffect transition="in" filter="wipe(right)">
                                      <p:cBhvr>
                                        <p:cTn id="10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sz="3200" dirty="0" smtClean="0">
                <a:latin typeface="Times New Roman" pitchFamily="18" charset="0"/>
                <a:cs typeface="Times New Roman" pitchFamily="18" charset="0"/>
              </a:rPr>
              <a:t>Seguridad energética relegada </a:t>
            </a:r>
            <a:endParaRPr lang="es-PE" sz="3200" dirty="0">
              <a:latin typeface="Times New Roman" pitchFamily="18" charset="0"/>
              <a:cs typeface="Times New Roman" pitchFamily="18"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711871693"/>
              </p:ext>
            </p:extLst>
          </p:nvPr>
        </p:nvGraphicFramePr>
        <p:xfrm>
          <a:off x="179512" y="1124744"/>
          <a:ext cx="8856984"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Marcador de número de diapositiva"/>
          <p:cNvSpPr>
            <a:spLocks noGrp="1"/>
          </p:cNvSpPr>
          <p:nvPr>
            <p:ph type="sldNum" sz="quarter" idx="12"/>
          </p:nvPr>
        </p:nvSpPr>
        <p:spPr/>
        <p:txBody>
          <a:bodyPr/>
          <a:lstStyle/>
          <a:p>
            <a:fld id="{88F3A37E-8736-4793-9BDF-AA202CA49B01}" type="slidenum">
              <a:rPr lang="es-PE" smtClean="0"/>
              <a:t>17</a:t>
            </a:fld>
            <a:endParaRPr lang="es-PE"/>
          </a:p>
        </p:txBody>
      </p:sp>
    </p:spTree>
    <p:extLst>
      <p:ext uri="{BB962C8B-B14F-4D97-AF65-F5344CB8AC3E}">
        <p14:creationId xmlns:p14="http://schemas.microsoft.com/office/powerpoint/2010/main" val="315965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sz="3200" dirty="0" smtClean="0">
                <a:latin typeface="Times New Roman" pitchFamily="18" charset="0"/>
                <a:cs typeface="Times New Roman" pitchFamily="18" charset="0"/>
              </a:rPr>
              <a:t>Definiciones </a:t>
            </a:r>
            <a:r>
              <a:rPr lang="es-PE" sz="3200" dirty="0">
                <a:latin typeface="Times New Roman" pitchFamily="18" charset="0"/>
                <a:cs typeface="Times New Roman" pitchFamily="18" charset="0"/>
              </a:rPr>
              <a:t>de seguridad energética</a:t>
            </a:r>
            <a:endParaRPr lang="es-PE" sz="32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527518935"/>
              </p:ext>
            </p:extLst>
          </p:nvPr>
        </p:nvGraphicFramePr>
        <p:xfrm>
          <a:off x="457200" y="155679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88F3A37E-8736-4793-9BDF-AA202CA49B01}" type="slidenum">
              <a:rPr lang="es-PE" smtClean="0"/>
              <a:t>18</a:t>
            </a:fld>
            <a:endParaRPr lang="es-PE"/>
          </a:p>
        </p:txBody>
      </p:sp>
    </p:spTree>
    <p:extLst>
      <p:ext uri="{BB962C8B-B14F-4D97-AF65-F5344CB8AC3E}">
        <p14:creationId xmlns:p14="http://schemas.microsoft.com/office/powerpoint/2010/main" val="12352104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507288" cy="1143000"/>
          </a:xfrm>
        </p:spPr>
        <p:txBody>
          <a:bodyPr>
            <a:normAutofit/>
          </a:bodyPr>
          <a:lstStyle/>
          <a:p>
            <a:r>
              <a:rPr lang="es-PE" sz="3200" dirty="0" smtClean="0">
                <a:latin typeface="Times New Roman" pitchFamily="18" charset="0"/>
                <a:cs typeface="Times New Roman" pitchFamily="18" charset="0"/>
              </a:rPr>
              <a:t>Omisiones relativas a la importancia del sector energético</a:t>
            </a:r>
            <a:endParaRPr lang="es-PE" sz="3200" dirty="0">
              <a:latin typeface="Times New Roman" pitchFamily="18" charset="0"/>
              <a:cs typeface="Times New Roman" pitchFamily="18"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069662826"/>
              </p:ext>
            </p:extLst>
          </p:nvPr>
        </p:nvGraphicFramePr>
        <p:xfrm>
          <a:off x="323528" y="1412776"/>
          <a:ext cx="8579296"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número de diapositiva"/>
          <p:cNvSpPr>
            <a:spLocks noGrp="1"/>
          </p:cNvSpPr>
          <p:nvPr>
            <p:ph type="sldNum" sz="quarter" idx="12"/>
          </p:nvPr>
        </p:nvSpPr>
        <p:spPr/>
        <p:txBody>
          <a:bodyPr/>
          <a:lstStyle/>
          <a:p>
            <a:fld id="{88F3A37E-8736-4793-9BDF-AA202CA49B01}" type="slidenum">
              <a:rPr lang="es-PE" smtClean="0"/>
              <a:t>19</a:t>
            </a:fld>
            <a:endParaRPr lang="es-PE"/>
          </a:p>
        </p:txBody>
      </p:sp>
    </p:spTree>
    <p:extLst>
      <p:ext uri="{BB962C8B-B14F-4D97-AF65-F5344CB8AC3E}">
        <p14:creationId xmlns:p14="http://schemas.microsoft.com/office/powerpoint/2010/main" val="1569747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normAutofit/>
          </a:bodyPr>
          <a:lstStyle/>
          <a:p>
            <a:r>
              <a:rPr lang="es-PE" sz="3200" dirty="0" smtClean="0">
                <a:latin typeface="Times New Roman" pitchFamily="18" charset="0"/>
                <a:cs typeface="Times New Roman" pitchFamily="18" charset="0"/>
              </a:rPr>
              <a:t>Ideas principales</a:t>
            </a:r>
            <a:endParaRPr lang="es-PE" sz="3200" dirty="0">
              <a:latin typeface="Times New Roman" pitchFamily="18" charset="0"/>
              <a:cs typeface="Times New Roman" pitchFamily="18"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547212150"/>
              </p:ext>
            </p:extLst>
          </p:nvPr>
        </p:nvGraphicFramePr>
        <p:xfrm>
          <a:off x="457200" y="836712"/>
          <a:ext cx="8229600"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88F3A37E-8736-4793-9BDF-AA202CA49B01}" type="slidenum">
              <a:rPr lang="es-PE" smtClean="0"/>
              <a:t>2</a:t>
            </a:fld>
            <a:endParaRPr lang="es-PE"/>
          </a:p>
        </p:txBody>
      </p:sp>
    </p:spTree>
    <p:extLst>
      <p:ext uri="{BB962C8B-B14F-4D97-AF65-F5344CB8AC3E}">
        <p14:creationId xmlns:p14="http://schemas.microsoft.com/office/powerpoint/2010/main" val="1721228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579296" cy="1143000"/>
          </a:xfrm>
        </p:spPr>
        <p:txBody>
          <a:bodyPr>
            <a:noAutofit/>
          </a:bodyPr>
          <a:lstStyle/>
          <a:p>
            <a:r>
              <a:rPr lang="es-PE" sz="3200" dirty="0" smtClean="0">
                <a:latin typeface="Times New Roman" pitchFamily="18" charset="0"/>
                <a:cs typeface="Times New Roman" pitchFamily="18" charset="0"/>
              </a:rPr>
              <a:t>Sector energético bajo exclusiva perspectiva privada</a:t>
            </a:r>
            <a:endParaRPr lang="es-PE" sz="3200" dirty="0">
              <a:latin typeface="Times New Roman" pitchFamily="18" charset="0"/>
              <a:cs typeface="Times New Roman" pitchFamily="18"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636241253"/>
              </p:ext>
            </p:extLst>
          </p:nvPr>
        </p:nvGraphicFramePr>
        <p:xfrm>
          <a:off x="457200" y="1124744"/>
          <a:ext cx="822960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88F3A37E-8736-4793-9BDF-AA202CA49B01}" type="slidenum">
              <a:rPr lang="es-PE" smtClean="0"/>
              <a:t>20</a:t>
            </a:fld>
            <a:endParaRPr lang="es-PE"/>
          </a:p>
        </p:txBody>
      </p:sp>
    </p:spTree>
    <p:extLst>
      <p:ext uri="{BB962C8B-B14F-4D97-AF65-F5344CB8AC3E}">
        <p14:creationId xmlns:p14="http://schemas.microsoft.com/office/powerpoint/2010/main" val="751136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8032" y="125760"/>
            <a:ext cx="9684568" cy="1143000"/>
          </a:xfrm>
        </p:spPr>
        <p:txBody>
          <a:bodyPr>
            <a:normAutofit/>
          </a:bodyPr>
          <a:lstStyle/>
          <a:p>
            <a:r>
              <a:rPr lang="es-PE" sz="3200" dirty="0" smtClean="0">
                <a:latin typeface="Times New Roman" pitchFamily="18" charset="0"/>
                <a:cs typeface="Times New Roman" pitchFamily="18" charset="0"/>
              </a:rPr>
              <a:t>¿Ministerio de Energía y Minas del Perú desenfocado?</a:t>
            </a:r>
            <a:endParaRPr lang="es-PE" sz="3200" dirty="0">
              <a:latin typeface="Times New Roman" pitchFamily="18" charset="0"/>
              <a:cs typeface="Times New Roman" pitchFamily="18" charset="0"/>
            </a:endParaRPr>
          </a:p>
        </p:txBody>
      </p:sp>
      <p:sp>
        <p:nvSpPr>
          <p:cNvPr id="7" name="6 Rectángulo"/>
          <p:cNvSpPr/>
          <p:nvPr/>
        </p:nvSpPr>
        <p:spPr>
          <a:xfrm>
            <a:off x="376109" y="1362255"/>
            <a:ext cx="4680582" cy="14392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sz="1600" dirty="0" smtClean="0">
                <a:latin typeface="Times New Roman" pitchFamily="18" charset="0"/>
                <a:cs typeface="Times New Roman" pitchFamily="18" charset="0"/>
              </a:rPr>
              <a:t>Promover el desarrollo sostenible de las actividades energéticas y mineras, impulsando la inversión privada en un marco global competitivo, preservando el medio ambiente y facilitando las relaciones armoniosas del sector.</a:t>
            </a:r>
            <a:endParaRPr lang="es-PE" sz="1600" dirty="0">
              <a:latin typeface="Times New Roman" pitchFamily="18" charset="0"/>
              <a:cs typeface="Times New Roman" pitchFamily="18" charset="0"/>
            </a:endParaRPr>
          </a:p>
        </p:txBody>
      </p:sp>
      <p:sp>
        <p:nvSpPr>
          <p:cNvPr id="8" name="7 Rectángulo"/>
          <p:cNvSpPr/>
          <p:nvPr/>
        </p:nvSpPr>
        <p:spPr>
          <a:xfrm>
            <a:off x="394436" y="3225019"/>
            <a:ext cx="4681101" cy="1851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s-PE" sz="1600" dirty="0" smtClean="0">
                <a:latin typeface="Times New Roman" pitchFamily="18" charset="0"/>
                <a:cs typeface="Times New Roman" pitchFamily="18" charset="0"/>
              </a:rPr>
              <a:t>Promover el desarrollo sostenible y competitivo del sector energético, priorizando la inversión privada y la diversificación de la matriz energética a fin de asegurar el abastecimiento de los requerimientos de energía en forma eficiente y eficaz para posibilitar el desarrollo de las actividades productivas y la mejora de las condiciones de vida de la población con inclusión social.</a:t>
            </a:r>
          </a:p>
        </p:txBody>
      </p:sp>
      <p:sp>
        <p:nvSpPr>
          <p:cNvPr id="10" name="9 Rectángulo"/>
          <p:cNvSpPr/>
          <p:nvPr/>
        </p:nvSpPr>
        <p:spPr>
          <a:xfrm>
            <a:off x="407959" y="5220579"/>
            <a:ext cx="4662255" cy="1497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s-PE" sz="1600" dirty="0">
                <a:latin typeface="Times New Roman" pitchFamily="18" charset="0"/>
                <a:cs typeface="Times New Roman" pitchFamily="18" charset="0"/>
              </a:rPr>
              <a:t>Promover la preservación y conservación del medio ambiente por parte de las empresas del sector energía y minas, en el desarrollo de las diferentes actividades sectoriales fomentando la inclusión social y las relaciones armoniosas de las empresas del sector minero energético y la sociedad civil</a:t>
            </a:r>
            <a:r>
              <a:rPr lang="es-PE" sz="1400" dirty="0">
                <a:latin typeface="Times New Roman" pitchFamily="18" charset="0"/>
                <a:cs typeface="Times New Roman" pitchFamily="18" charset="0"/>
              </a:rPr>
              <a:t>.</a:t>
            </a:r>
          </a:p>
        </p:txBody>
      </p:sp>
      <p:sp>
        <p:nvSpPr>
          <p:cNvPr id="11" name="10 Marcador de número de diapositiva"/>
          <p:cNvSpPr>
            <a:spLocks noGrp="1"/>
          </p:cNvSpPr>
          <p:nvPr>
            <p:ph type="sldNum" sz="quarter" idx="12"/>
          </p:nvPr>
        </p:nvSpPr>
        <p:spPr/>
        <p:txBody>
          <a:bodyPr/>
          <a:lstStyle/>
          <a:p>
            <a:fld id="{88F3A37E-8736-4793-9BDF-AA202CA49B01}" type="slidenum">
              <a:rPr lang="es-PE" smtClean="0"/>
              <a:t>21</a:t>
            </a:fld>
            <a:endParaRPr lang="es-PE"/>
          </a:p>
        </p:txBody>
      </p:sp>
      <p:sp>
        <p:nvSpPr>
          <p:cNvPr id="3" name="2 CuadroTexto"/>
          <p:cNvSpPr txBox="1"/>
          <p:nvPr/>
        </p:nvSpPr>
        <p:spPr>
          <a:xfrm>
            <a:off x="389372" y="962145"/>
            <a:ext cx="4699427" cy="400110"/>
          </a:xfrm>
          <a:prstGeom prst="rect">
            <a:avLst/>
          </a:prstGeom>
          <a:noFill/>
        </p:spPr>
        <p:txBody>
          <a:bodyPr wrap="square" rtlCol="0">
            <a:spAutoFit/>
          </a:bodyPr>
          <a:lstStyle/>
          <a:p>
            <a:pPr algn="ctr"/>
            <a:r>
              <a:rPr lang="es-PE" sz="2000" dirty="0" smtClean="0">
                <a:latin typeface="Times New Roman" pitchFamily="18" charset="0"/>
                <a:cs typeface="Times New Roman" pitchFamily="18" charset="0"/>
              </a:rPr>
              <a:t>Visión (2014)</a:t>
            </a:r>
            <a:endParaRPr lang="es-PE" sz="2000" dirty="0">
              <a:latin typeface="Times New Roman" pitchFamily="18" charset="0"/>
              <a:cs typeface="Times New Roman" pitchFamily="18" charset="0"/>
            </a:endParaRPr>
          </a:p>
        </p:txBody>
      </p:sp>
      <p:sp>
        <p:nvSpPr>
          <p:cNvPr id="12" name="11 CuadroTexto"/>
          <p:cNvSpPr txBox="1"/>
          <p:nvPr/>
        </p:nvSpPr>
        <p:spPr>
          <a:xfrm>
            <a:off x="389372" y="2824909"/>
            <a:ext cx="4699427" cy="400110"/>
          </a:xfrm>
          <a:prstGeom prst="rect">
            <a:avLst/>
          </a:prstGeom>
          <a:noFill/>
        </p:spPr>
        <p:txBody>
          <a:bodyPr wrap="square" rtlCol="0">
            <a:spAutoFit/>
          </a:bodyPr>
          <a:lstStyle/>
          <a:p>
            <a:pPr algn="ctr"/>
            <a:r>
              <a:rPr lang="es-PE" sz="2000" dirty="0" smtClean="0">
                <a:latin typeface="Times New Roman" pitchFamily="18" charset="0"/>
                <a:cs typeface="Times New Roman" pitchFamily="18" charset="0"/>
              </a:rPr>
              <a:t>Objetivos generales (2014)</a:t>
            </a:r>
            <a:endParaRPr lang="es-PE" sz="2000" dirty="0">
              <a:latin typeface="Times New Roman" pitchFamily="18" charset="0"/>
              <a:cs typeface="Times New Roman" pitchFamily="18" charset="0"/>
            </a:endParaRPr>
          </a:p>
        </p:txBody>
      </p:sp>
      <p:sp>
        <p:nvSpPr>
          <p:cNvPr id="4" name="3 CuadroTexto"/>
          <p:cNvSpPr txBox="1"/>
          <p:nvPr/>
        </p:nvSpPr>
        <p:spPr>
          <a:xfrm>
            <a:off x="5580112" y="962245"/>
            <a:ext cx="3240360" cy="5755422"/>
          </a:xfrm>
          <a:prstGeom prst="rect">
            <a:avLst/>
          </a:prstGeom>
          <a:noFill/>
        </p:spPr>
        <p:txBody>
          <a:bodyPr wrap="square" rtlCol="0">
            <a:spAutoFit/>
          </a:bodyPr>
          <a:lstStyle/>
          <a:p>
            <a:pPr marL="285750" indent="-285750" algn="just">
              <a:buFont typeface="Calibri" pitchFamily="34" charset="0"/>
              <a:buChar char="–"/>
            </a:pPr>
            <a:r>
              <a:rPr lang="es-PE" sz="1600" dirty="0" smtClean="0">
                <a:latin typeface="Times New Roman" pitchFamily="18" charset="0"/>
                <a:cs typeface="Times New Roman" pitchFamily="18" charset="0"/>
              </a:rPr>
              <a:t>Trata a las actividades energéticas como cualquier otra</a:t>
            </a:r>
          </a:p>
          <a:p>
            <a:pPr algn="just"/>
            <a:endParaRPr lang="es-PE" sz="1600" dirty="0" smtClean="0">
              <a:latin typeface="Times New Roman" pitchFamily="18" charset="0"/>
              <a:cs typeface="Times New Roman" pitchFamily="18" charset="0"/>
            </a:endParaRPr>
          </a:p>
          <a:p>
            <a:pPr marL="285750" indent="-285750" algn="just">
              <a:buFont typeface="Calibri" pitchFamily="34" charset="0"/>
              <a:buChar char="–"/>
            </a:pPr>
            <a:r>
              <a:rPr lang="es-PE" sz="1600" dirty="0" smtClean="0">
                <a:latin typeface="Times New Roman" pitchFamily="18" charset="0"/>
                <a:cs typeface="Times New Roman" pitchFamily="18" charset="0"/>
              </a:rPr>
              <a:t>No atribuye rol central alguno al Estado</a:t>
            </a:r>
          </a:p>
          <a:p>
            <a:pPr algn="just"/>
            <a:endParaRPr lang="es-PE" sz="1600" dirty="0" smtClean="0">
              <a:latin typeface="Times New Roman" pitchFamily="18" charset="0"/>
              <a:cs typeface="Times New Roman" pitchFamily="18" charset="0"/>
            </a:endParaRPr>
          </a:p>
          <a:p>
            <a:pPr marL="285750" indent="-285750" algn="just">
              <a:buFont typeface="Calibri" pitchFamily="34" charset="0"/>
              <a:buChar char="–"/>
            </a:pPr>
            <a:r>
              <a:rPr lang="es-PE" sz="1600" dirty="0" smtClean="0">
                <a:latin typeface="Times New Roman" pitchFamily="18" charset="0"/>
                <a:cs typeface="Times New Roman" pitchFamily="18" charset="0"/>
              </a:rPr>
              <a:t>No precisa la provisión de energía en forma continua, de alta calidad y a precios competitivos</a:t>
            </a:r>
          </a:p>
          <a:p>
            <a:pPr algn="just"/>
            <a:endParaRPr lang="es-PE" sz="1600" dirty="0" smtClean="0">
              <a:latin typeface="Times New Roman" pitchFamily="18" charset="0"/>
              <a:cs typeface="Times New Roman" pitchFamily="18" charset="0"/>
            </a:endParaRPr>
          </a:p>
          <a:p>
            <a:pPr marL="285750" indent="-285750" algn="just">
              <a:buFont typeface="Calibri" pitchFamily="34" charset="0"/>
              <a:buChar char="–"/>
            </a:pPr>
            <a:r>
              <a:rPr lang="es-PE" sz="1600" dirty="0" smtClean="0">
                <a:latin typeface="Times New Roman" pitchFamily="18" charset="0"/>
                <a:cs typeface="Times New Roman" pitchFamily="18" charset="0"/>
              </a:rPr>
              <a:t>No hay mención alguna a las diferentes variantes de energía renovables</a:t>
            </a:r>
          </a:p>
          <a:p>
            <a:pPr algn="just"/>
            <a:endParaRPr lang="es-PE" sz="1600" dirty="0" smtClean="0">
              <a:latin typeface="Times New Roman" pitchFamily="18" charset="0"/>
              <a:cs typeface="Times New Roman" pitchFamily="18" charset="0"/>
            </a:endParaRPr>
          </a:p>
          <a:p>
            <a:pPr marL="285750" indent="-285750" algn="just">
              <a:buFont typeface="Calibri" pitchFamily="34" charset="0"/>
              <a:buChar char="–"/>
            </a:pPr>
            <a:r>
              <a:rPr lang="es-PE" sz="1600" dirty="0" smtClean="0">
                <a:latin typeface="Times New Roman" pitchFamily="18" charset="0"/>
                <a:cs typeface="Times New Roman" pitchFamily="18" charset="0"/>
              </a:rPr>
              <a:t>Mención marginal a la atención de los requerimientos de energía en forma eficiente y eficaz</a:t>
            </a:r>
          </a:p>
          <a:p>
            <a:pPr algn="just"/>
            <a:endParaRPr lang="es-PE" sz="1600" dirty="0" smtClean="0">
              <a:latin typeface="Times New Roman" pitchFamily="18" charset="0"/>
              <a:cs typeface="Times New Roman" pitchFamily="18" charset="0"/>
            </a:endParaRPr>
          </a:p>
          <a:p>
            <a:pPr marL="285750" indent="-285750" algn="just">
              <a:buFont typeface="Calibri" pitchFamily="34" charset="0"/>
              <a:buChar char="–"/>
            </a:pPr>
            <a:r>
              <a:rPr lang="es-PE" sz="1600" dirty="0" smtClean="0">
                <a:latin typeface="Times New Roman" pitchFamily="18" charset="0"/>
                <a:cs typeface="Times New Roman" pitchFamily="18" charset="0"/>
              </a:rPr>
              <a:t>Falta énfasis en el planeamiento sectorial</a:t>
            </a:r>
          </a:p>
          <a:p>
            <a:pPr marL="285750" indent="-285750" algn="just">
              <a:buFont typeface="Calibri" pitchFamily="34" charset="0"/>
              <a:buChar char="–"/>
            </a:pPr>
            <a:endParaRPr lang="es-PE" sz="1600" dirty="0" smtClean="0">
              <a:latin typeface="Times New Roman" pitchFamily="18" charset="0"/>
              <a:cs typeface="Times New Roman" pitchFamily="18" charset="0"/>
            </a:endParaRPr>
          </a:p>
          <a:p>
            <a:pPr marL="285750" indent="-285750" algn="just">
              <a:buFont typeface="Calibri" pitchFamily="34" charset="0"/>
              <a:buChar char="–"/>
            </a:pPr>
            <a:r>
              <a:rPr lang="es-PE" sz="1600" dirty="0" smtClean="0">
                <a:latin typeface="Times New Roman" pitchFamily="18" charset="0"/>
                <a:cs typeface="Times New Roman" pitchFamily="18" charset="0"/>
              </a:rPr>
              <a:t>No hay políticas para el ahorro de energía</a:t>
            </a:r>
            <a:endParaRPr lang="es-PE" sz="1600" dirty="0">
              <a:latin typeface="Times New Roman" pitchFamily="18" charset="0"/>
              <a:cs typeface="Times New Roman" pitchFamily="18" charset="0"/>
            </a:endParaRPr>
          </a:p>
        </p:txBody>
      </p:sp>
    </p:spTree>
    <p:extLst>
      <p:ext uri="{BB962C8B-B14F-4D97-AF65-F5344CB8AC3E}">
        <p14:creationId xmlns:p14="http://schemas.microsoft.com/office/powerpoint/2010/main" val="3617454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1078324"/>
          </a:xfrm>
        </p:spPr>
        <p:txBody>
          <a:bodyPr>
            <a:normAutofit/>
          </a:bodyPr>
          <a:lstStyle/>
          <a:p>
            <a:r>
              <a:rPr lang="es-PE" sz="3200" dirty="0">
                <a:latin typeface="Times New Roman" pitchFamily="18" charset="0"/>
                <a:cs typeface="Times New Roman" pitchFamily="18" charset="0"/>
              </a:rPr>
              <a:t>Visión y misión </a:t>
            </a:r>
            <a:r>
              <a:rPr lang="es-PE" sz="3200" dirty="0" smtClean="0">
                <a:latin typeface="Times New Roman" pitchFamily="18" charset="0"/>
                <a:cs typeface="Times New Roman" pitchFamily="18" charset="0"/>
              </a:rPr>
              <a:t>del Departamento de Energía de EE.UU.</a:t>
            </a:r>
            <a:endParaRPr lang="es-PE" sz="3200" dirty="0"/>
          </a:p>
        </p:txBody>
      </p:sp>
      <p:sp>
        <p:nvSpPr>
          <p:cNvPr id="4" name="3 Marcador de número de diapositiva"/>
          <p:cNvSpPr>
            <a:spLocks noGrp="1"/>
          </p:cNvSpPr>
          <p:nvPr>
            <p:ph type="sldNum" sz="quarter" idx="12"/>
          </p:nvPr>
        </p:nvSpPr>
        <p:spPr/>
        <p:txBody>
          <a:bodyPr/>
          <a:lstStyle/>
          <a:p>
            <a:fld id="{88F3A37E-8736-4793-9BDF-AA202CA49B01}" type="slidenum">
              <a:rPr lang="es-PE" smtClean="0"/>
              <a:t>22</a:t>
            </a:fld>
            <a:endParaRPr lang="es-PE"/>
          </a:p>
        </p:txBody>
      </p:sp>
      <p:sp>
        <p:nvSpPr>
          <p:cNvPr id="5" name="4 Rectángulo"/>
          <p:cNvSpPr/>
          <p:nvPr/>
        </p:nvSpPr>
        <p:spPr>
          <a:xfrm>
            <a:off x="327629" y="2070140"/>
            <a:ext cx="8348827" cy="1070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sz="2000" dirty="0" smtClean="0">
                <a:latin typeface="Times New Roman" pitchFamily="18" charset="0"/>
                <a:cs typeface="Times New Roman" pitchFamily="18" charset="0"/>
              </a:rPr>
              <a:t>«Garantizar la seguridad y la prosperidad de los Estados Unidos al abordar sus desafíos energéticos, ambientales y nucleares a través de la ciencia transformadora y soluciones tecnológicas».</a:t>
            </a:r>
            <a:endParaRPr lang="es-PE" sz="2000" dirty="0">
              <a:latin typeface="Times New Roman" pitchFamily="18" charset="0"/>
              <a:cs typeface="Times New Roman" pitchFamily="18" charset="0"/>
            </a:endParaRPr>
          </a:p>
        </p:txBody>
      </p:sp>
      <p:sp>
        <p:nvSpPr>
          <p:cNvPr id="6" name="5 CuadroTexto"/>
          <p:cNvSpPr txBox="1"/>
          <p:nvPr/>
        </p:nvSpPr>
        <p:spPr>
          <a:xfrm>
            <a:off x="327629" y="1660738"/>
            <a:ext cx="8348827" cy="400110"/>
          </a:xfrm>
          <a:prstGeom prst="rect">
            <a:avLst/>
          </a:prstGeom>
          <a:noFill/>
        </p:spPr>
        <p:txBody>
          <a:bodyPr wrap="square" rtlCol="0">
            <a:spAutoFit/>
          </a:bodyPr>
          <a:lstStyle/>
          <a:p>
            <a:pPr algn="ctr"/>
            <a:r>
              <a:rPr lang="es-PE" sz="2000" dirty="0" smtClean="0">
                <a:latin typeface="Times New Roman" pitchFamily="18" charset="0"/>
                <a:cs typeface="Times New Roman" pitchFamily="18" charset="0"/>
              </a:rPr>
              <a:t>(http://www.energy.gov/mision)</a:t>
            </a:r>
            <a:endParaRPr lang="es-PE" sz="2000" dirty="0">
              <a:latin typeface="Times New Roman" pitchFamily="18" charset="0"/>
              <a:cs typeface="Times New Roman" pitchFamily="18" charset="0"/>
            </a:endParaRPr>
          </a:p>
        </p:txBody>
      </p:sp>
      <p:sp>
        <p:nvSpPr>
          <p:cNvPr id="7" name="6 Rectángulo"/>
          <p:cNvSpPr/>
          <p:nvPr/>
        </p:nvSpPr>
        <p:spPr>
          <a:xfrm>
            <a:off x="323528" y="4446404"/>
            <a:ext cx="8348827" cy="143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sz="2000" dirty="0" smtClean="0">
                <a:latin typeface="Times New Roman" pitchFamily="18" charset="0"/>
                <a:cs typeface="Times New Roman" pitchFamily="18" charset="0"/>
              </a:rPr>
              <a:t>Invertir en fuentes de energía de origen norteamericano, aumentando la participación de fuentes renovables para mitigar los efectos del cambio climático. Asimismo, hay que apoyar los fondos para la seguridad energética y reducir a la mitad la energía desperdiciada en los hogares y negocios.</a:t>
            </a:r>
            <a:endParaRPr lang="es-PE" sz="2000" dirty="0">
              <a:latin typeface="Times New Roman" pitchFamily="18" charset="0"/>
              <a:cs typeface="Times New Roman" pitchFamily="18" charset="0"/>
            </a:endParaRPr>
          </a:p>
        </p:txBody>
      </p:sp>
      <p:sp>
        <p:nvSpPr>
          <p:cNvPr id="8" name="7 CuadroTexto"/>
          <p:cNvSpPr txBox="1"/>
          <p:nvPr/>
        </p:nvSpPr>
        <p:spPr>
          <a:xfrm>
            <a:off x="323528" y="3729226"/>
            <a:ext cx="8348827" cy="707886"/>
          </a:xfrm>
          <a:prstGeom prst="rect">
            <a:avLst/>
          </a:prstGeom>
          <a:noFill/>
        </p:spPr>
        <p:txBody>
          <a:bodyPr wrap="square" rtlCol="0">
            <a:spAutoFit/>
          </a:bodyPr>
          <a:lstStyle/>
          <a:p>
            <a:pPr algn="ctr"/>
            <a:r>
              <a:rPr lang="es-PE" sz="2000" dirty="0" smtClean="0">
                <a:latin typeface="Times New Roman" pitchFamily="18" charset="0"/>
                <a:cs typeface="Times New Roman" pitchFamily="18" charset="0"/>
              </a:rPr>
              <a:t>Primer informe sobre el Estado de la Unión (12/02/2013)</a:t>
            </a:r>
          </a:p>
          <a:p>
            <a:pPr algn="ctr"/>
            <a:r>
              <a:rPr lang="es-PE" sz="2000" dirty="0" smtClean="0">
                <a:latin typeface="Times New Roman" pitchFamily="18" charset="0"/>
                <a:cs typeface="Times New Roman" pitchFamily="18" charset="0"/>
              </a:rPr>
              <a:t>(Tercera Política) (http://www.withehouse.gov/state-of-the-union-2013)</a:t>
            </a:r>
            <a:endParaRPr lang="es-PE" sz="2000" dirty="0">
              <a:latin typeface="Times New Roman" pitchFamily="18" charset="0"/>
              <a:cs typeface="Times New Roman" pitchFamily="18" charset="0"/>
            </a:endParaRPr>
          </a:p>
        </p:txBody>
      </p:sp>
    </p:spTree>
    <p:extLst>
      <p:ext uri="{BB962C8B-B14F-4D97-AF65-F5344CB8AC3E}">
        <p14:creationId xmlns:p14="http://schemas.microsoft.com/office/powerpoint/2010/main" val="28930791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1" y="0"/>
            <a:ext cx="8229600" cy="1143000"/>
          </a:xfrm>
        </p:spPr>
        <p:txBody>
          <a:bodyPr>
            <a:normAutofit/>
          </a:bodyPr>
          <a:lstStyle/>
          <a:p>
            <a:r>
              <a:rPr lang="es-PE" sz="3200" dirty="0" smtClean="0">
                <a:latin typeface="Times New Roman" pitchFamily="18" charset="0"/>
                <a:cs typeface="Times New Roman" pitchFamily="18" charset="0"/>
              </a:rPr>
              <a:t>Visión y misión de otros países</a:t>
            </a:r>
            <a:endParaRPr lang="es-PE" sz="3200" dirty="0"/>
          </a:p>
        </p:txBody>
      </p:sp>
      <p:sp>
        <p:nvSpPr>
          <p:cNvPr id="4" name="3 Marcador de número de diapositiva"/>
          <p:cNvSpPr>
            <a:spLocks noGrp="1"/>
          </p:cNvSpPr>
          <p:nvPr>
            <p:ph type="sldNum" sz="quarter" idx="12"/>
          </p:nvPr>
        </p:nvSpPr>
        <p:spPr/>
        <p:txBody>
          <a:bodyPr/>
          <a:lstStyle/>
          <a:p>
            <a:fld id="{88F3A37E-8736-4793-9BDF-AA202CA49B01}" type="slidenum">
              <a:rPr lang="es-PE" smtClean="0"/>
              <a:t>23</a:t>
            </a:fld>
            <a:endParaRPr lang="es-PE"/>
          </a:p>
        </p:txBody>
      </p:sp>
      <p:sp>
        <p:nvSpPr>
          <p:cNvPr id="5" name="4 Rectángulo"/>
          <p:cNvSpPr/>
          <p:nvPr/>
        </p:nvSpPr>
        <p:spPr>
          <a:xfrm>
            <a:off x="188169" y="1310399"/>
            <a:ext cx="4100355" cy="54309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sz="1600" dirty="0" smtClean="0">
                <a:latin typeface="Times New Roman" pitchFamily="18" charset="0"/>
                <a:cs typeface="Times New Roman" pitchFamily="18" charset="0"/>
              </a:rPr>
              <a:t>MISIÓN:</a:t>
            </a:r>
          </a:p>
          <a:p>
            <a:pPr algn="just"/>
            <a:endParaRPr lang="es-PE" sz="1600" dirty="0" smtClean="0">
              <a:latin typeface="Times New Roman" pitchFamily="18" charset="0"/>
              <a:cs typeface="Times New Roman" pitchFamily="18" charset="0"/>
            </a:endParaRPr>
          </a:p>
          <a:p>
            <a:pPr algn="just"/>
            <a:r>
              <a:rPr lang="es-PE" sz="1600" dirty="0" smtClean="0">
                <a:latin typeface="Times New Roman" pitchFamily="18" charset="0"/>
                <a:cs typeface="Times New Roman" pitchFamily="18" charset="0"/>
              </a:rPr>
              <a:t>Conducir la política energética del país, dentro del marco constitucional vigente, para garantizar el suministro competitivo, suficiente, de alta calidad, económicamente viable y ambientalmente sustentable de energéticos que requiere el desarrollo de la vida nacional.</a:t>
            </a:r>
          </a:p>
          <a:p>
            <a:pPr algn="just"/>
            <a:endParaRPr lang="es-PE" sz="1600" dirty="0">
              <a:latin typeface="Times New Roman" pitchFamily="18" charset="0"/>
              <a:cs typeface="Times New Roman" pitchFamily="18" charset="0"/>
            </a:endParaRPr>
          </a:p>
          <a:p>
            <a:pPr algn="just"/>
            <a:r>
              <a:rPr lang="es-PE" sz="1600" dirty="0" smtClean="0">
                <a:latin typeface="Times New Roman" pitchFamily="18" charset="0"/>
                <a:cs typeface="Times New Roman" pitchFamily="18" charset="0"/>
              </a:rPr>
              <a:t>VISIÓN:</a:t>
            </a:r>
          </a:p>
          <a:p>
            <a:pPr algn="just"/>
            <a:endParaRPr lang="es-PE" sz="1600" dirty="0" smtClean="0">
              <a:latin typeface="Times New Roman" pitchFamily="18" charset="0"/>
              <a:cs typeface="Times New Roman" pitchFamily="18" charset="0"/>
            </a:endParaRPr>
          </a:p>
          <a:p>
            <a:pPr algn="just"/>
            <a:r>
              <a:rPr lang="es-PE" sz="1600" dirty="0" smtClean="0">
                <a:latin typeface="Times New Roman" pitchFamily="18" charset="0"/>
                <a:cs typeface="Times New Roman" pitchFamily="18" charset="0"/>
              </a:rPr>
              <a:t>Una población con acceso pleno a los insumos energéticos, a precios competitivos; con empresas públicas y privadas de calidad mundial, operando dentro de un marco legal y regulatorio adecuado.</a:t>
            </a:r>
          </a:p>
          <a:p>
            <a:pPr algn="just"/>
            <a:endParaRPr lang="es-PE" sz="1600" dirty="0">
              <a:latin typeface="Times New Roman" pitchFamily="18" charset="0"/>
              <a:cs typeface="Times New Roman" pitchFamily="18" charset="0"/>
            </a:endParaRPr>
          </a:p>
          <a:p>
            <a:pPr algn="just"/>
            <a:r>
              <a:rPr lang="es-PE" sz="1600" dirty="0" smtClean="0">
                <a:latin typeface="Times New Roman" pitchFamily="18" charset="0"/>
                <a:cs typeface="Times New Roman" pitchFamily="18" charset="0"/>
              </a:rPr>
              <a:t>Con un firme impulso al uso eficiente de la energía y a la investigación y desarrollo tecnológicos; con amplia promoción del uso de fuentes alternativas de energía; y con seguridad de abasto.</a:t>
            </a:r>
            <a:endParaRPr lang="es-PE" sz="1600" dirty="0">
              <a:latin typeface="Times New Roman" pitchFamily="18" charset="0"/>
              <a:cs typeface="Times New Roman" pitchFamily="18" charset="0"/>
            </a:endParaRPr>
          </a:p>
        </p:txBody>
      </p:sp>
      <p:sp>
        <p:nvSpPr>
          <p:cNvPr id="6" name="5 Rectángulo"/>
          <p:cNvSpPr/>
          <p:nvPr/>
        </p:nvSpPr>
        <p:spPr>
          <a:xfrm>
            <a:off x="4572001" y="2261089"/>
            <a:ext cx="4363876" cy="4120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sz="1600" dirty="0" smtClean="0">
                <a:latin typeface="Times New Roman" pitchFamily="18" charset="0"/>
                <a:cs typeface="Times New Roman" pitchFamily="18" charset="0"/>
              </a:rPr>
              <a:t>OBJETIVO:</a:t>
            </a:r>
          </a:p>
          <a:p>
            <a:pPr algn="just"/>
            <a:endParaRPr lang="es-PE" sz="1600" dirty="0" smtClean="0">
              <a:latin typeface="Times New Roman" pitchFamily="18" charset="0"/>
              <a:cs typeface="Times New Roman" pitchFamily="18" charset="0"/>
            </a:endParaRPr>
          </a:p>
          <a:p>
            <a:pPr algn="just"/>
            <a:r>
              <a:rPr lang="es-PE" sz="1600" dirty="0" smtClean="0">
                <a:latin typeface="Times New Roman" pitchFamily="18" charset="0"/>
                <a:cs typeface="Times New Roman" pitchFamily="18" charset="0"/>
              </a:rPr>
              <a:t>El objetivo general del Ministerio de Energía es elaborar y coordinar los planes, política y normas para el buen funcionamiento y desarrollo del sector, velar por su cumplimiento y asesorar al Gobierno en todas aquellas materias relacionadas con la energía.</a:t>
            </a:r>
          </a:p>
          <a:p>
            <a:pPr algn="just"/>
            <a:endParaRPr lang="es-PE" sz="1600" dirty="0">
              <a:latin typeface="Times New Roman" pitchFamily="18" charset="0"/>
              <a:cs typeface="Times New Roman" pitchFamily="18" charset="0"/>
            </a:endParaRPr>
          </a:p>
          <a:p>
            <a:pPr algn="just"/>
            <a:r>
              <a:rPr lang="es-PE" sz="1600" dirty="0" smtClean="0">
                <a:latin typeface="Times New Roman" pitchFamily="18" charset="0"/>
                <a:cs typeface="Times New Roman" pitchFamily="18" charset="0"/>
              </a:rPr>
              <a:t>El sector energía comprende todas las actividades de estudio, exploración, explotación, generación, transmisión, transporte, almacenamiento, distribución, consumo, uso eficiente, importación y exportación, y cualquiera otra que concierna a la electricidad, carbón, gas, petróleo y derivados, energía nuclear, geotérmica y solar, y demás fuentes energéticas.</a:t>
            </a:r>
          </a:p>
        </p:txBody>
      </p:sp>
      <p:sp>
        <p:nvSpPr>
          <p:cNvPr id="7" name="6 CuadroTexto"/>
          <p:cNvSpPr txBox="1"/>
          <p:nvPr/>
        </p:nvSpPr>
        <p:spPr>
          <a:xfrm>
            <a:off x="188169" y="848734"/>
            <a:ext cx="4100355" cy="461665"/>
          </a:xfrm>
          <a:prstGeom prst="rect">
            <a:avLst/>
          </a:prstGeom>
          <a:noFill/>
        </p:spPr>
        <p:txBody>
          <a:bodyPr wrap="square" rtlCol="0">
            <a:spAutoFit/>
          </a:bodyPr>
          <a:lstStyle/>
          <a:p>
            <a:pPr algn="ctr"/>
            <a:r>
              <a:rPr lang="es-PE" sz="2400" dirty="0" smtClean="0">
                <a:latin typeface="Times New Roman" pitchFamily="18" charset="0"/>
                <a:cs typeface="Times New Roman" pitchFamily="18" charset="0"/>
              </a:rPr>
              <a:t>Secretaría de energía - México</a:t>
            </a:r>
            <a:endParaRPr lang="es-PE" sz="2400" dirty="0">
              <a:latin typeface="Times New Roman" pitchFamily="18" charset="0"/>
              <a:cs typeface="Times New Roman" pitchFamily="18" charset="0"/>
            </a:endParaRPr>
          </a:p>
        </p:txBody>
      </p:sp>
      <p:sp>
        <p:nvSpPr>
          <p:cNvPr id="8" name="7 CuadroTexto"/>
          <p:cNvSpPr txBox="1"/>
          <p:nvPr/>
        </p:nvSpPr>
        <p:spPr>
          <a:xfrm>
            <a:off x="4572000" y="1772816"/>
            <a:ext cx="4368163" cy="461665"/>
          </a:xfrm>
          <a:prstGeom prst="rect">
            <a:avLst/>
          </a:prstGeom>
          <a:noFill/>
        </p:spPr>
        <p:txBody>
          <a:bodyPr wrap="square" rtlCol="0">
            <a:spAutoFit/>
          </a:bodyPr>
          <a:lstStyle/>
          <a:p>
            <a:pPr algn="ctr"/>
            <a:r>
              <a:rPr lang="es-PE" sz="2400" dirty="0" smtClean="0">
                <a:latin typeface="Times New Roman" pitchFamily="18" charset="0"/>
                <a:cs typeface="Times New Roman" pitchFamily="18" charset="0"/>
              </a:rPr>
              <a:t>Ministerio de Energía - Chile</a:t>
            </a:r>
            <a:endParaRPr lang="es-PE" sz="2400" dirty="0">
              <a:latin typeface="Times New Roman" pitchFamily="18" charset="0"/>
              <a:cs typeface="Times New Roman" pitchFamily="18" charset="0"/>
            </a:endParaRPr>
          </a:p>
        </p:txBody>
      </p:sp>
    </p:spTree>
    <p:extLst>
      <p:ext uri="{BB962C8B-B14F-4D97-AF65-F5344CB8AC3E}">
        <p14:creationId xmlns:p14="http://schemas.microsoft.com/office/powerpoint/2010/main" val="20558257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sz="3200" dirty="0">
                <a:latin typeface="Times New Roman" pitchFamily="18" charset="0"/>
                <a:cs typeface="Times New Roman" pitchFamily="18" charset="0"/>
              </a:rPr>
              <a:t>Visión y misión de otros países</a:t>
            </a:r>
            <a:endParaRPr lang="es-PE" sz="3200" dirty="0"/>
          </a:p>
        </p:txBody>
      </p:sp>
      <p:sp>
        <p:nvSpPr>
          <p:cNvPr id="4" name="3 Marcador de número de diapositiva"/>
          <p:cNvSpPr>
            <a:spLocks noGrp="1"/>
          </p:cNvSpPr>
          <p:nvPr>
            <p:ph type="sldNum" sz="quarter" idx="12"/>
          </p:nvPr>
        </p:nvSpPr>
        <p:spPr/>
        <p:txBody>
          <a:bodyPr/>
          <a:lstStyle/>
          <a:p>
            <a:fld id="{88F3A37E-8736-4793-9BDF-AA202CA49B01}" type="slidenum">
              <a:rPr lang="es-PE" smtClean="0"/>
              <a:t>24</a:t>
            </a:fld>
            <a:endParaRPr lang="es-PE"/>
          </a:p>
        </p:txBody>
      </p:sp>
      <p:sp>
        <p:nvSpPr>
          <p:cNvPr id="5" name="4 Rectángulo"/>
          <p:cNvSpPr/>
          <p:nvPr/>
        </p:nvSpPr>
        <p:spPr>
          <a:xfrm>
            <a:off x="327629" y="1844824"/>
            <a:ext cx="8564851" cy="44644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dirty="0" smtClean="0">
                <a:latin typeface="Times New Roman" pitchFamily="18" charset="0"/>
                <a:cs typeface="Times New Roman" pitchFamily="18" charset="0"/>
              </a:rPr>
              <a:t>El Ministerio de Electricidad, es el ente rector del sector eléctrico ecuatoriano y de la energía renovable. Esta entidad es la responsable de satisfacer las necesidades de energía eléctrica del país, mediante la formulación de normativa pertinente, planes de desarrollo y políticas sectoriales para el aprovechamiento eficiente de sus recursos.</a:t>
            </a:r>
          </a:p>
          <a:p>
            <a:pPr algn="just"/>
            <a:endParaRPr lang="es-PE" dirty="0" smtClean="0">
              <a:latin typeface="Times New Roman" pitchFamily="18" charset="0"/>
              <a:cs typeface="Times New Roman" pitchFamily="18" charset="0"/>
            </a:endParaRPr>
          </a:p>
          <a:p>
            <a:pPr algn="just"/>
            <a:r>
              <a:rPr lang="es-PE" dirty="0" smtClean="0">
                <a:latin typeface="Times New Roman" pitchFamily="18" charset="0"/>
                <a:cs typeface="Times New Roman" pitchFamily="18" charset="0"/>
              </a:rPr>
              <a:t>De esta manera se garantizará que la provisión de electricidad responda a los principios de obligatoriedad, generalidad, uniformidad, eficiencia, responsabilidad, universalidad, accesibilidad, regularidad, continuidad y calidad, establecidos en las políticas que lleva adelante el gobierno de la Revolución Ciudadana.</a:t>
            </a:r>
          </a:p>
          <a:p>
            <a:pPr algn="just"/>
            <a:endParaRPr lang="es-PE" dirty="0">
              <a:latin typeface="Times New Roman" pitchFamily="18" charset="0"/>
              <a:cs typeface="Times New Roman" pitchFamily="18" charset="0"/>
            </a:endParaRPr>
          </a:p>
          <a:p>
            <a:pPr algn="just"/>
            <a:r>
              <a:rPr lang="es-PE" dirty="0" smtClean="0">
                <a:latin typeface="Times New Roman" pitchFamily="18" charset="0"/>
                <a:cs typeface="Times New Roman" pitchFamily="18" charset="0"/>
              </a:rPr>
              <a:t>El Ministerio de Electricidad, a través del cumplimiento de la política nacional, los planes  metas de expansión fijados por este gobierno, entregará con eficiencia, innovación y calidad en su gestión, la electricidad a los ecuatorianos, procurando la soberanía energética, con responsabilidad social y ambiental y, el desarrollo de las competencias de su talento humano comprometido con el progreso del país.</a:t>
            </a:r>
            <a:endParaRPr lang="es-PE" dirty="0">
              <a:latin typeface="Times New Roman" pitchFamily="18" charset="0"/>
              <a:cs typeface="Times New Roman" pitchFamily="18" charset="0"/>
            </a:endParaRPr>
          </a:p>
        </p:txBody>
      </p:sp>
      <p:sp>
        <p:nvSpPr>
          <p:cNvPr id="6" name="5 CuadroTexto"/>
          <p:cNvSpPr txBox="1"/>
          <p:nvPr/>
        </p:nvSpPr>
        <p:spPr>
          <a:xfrm>
            <a:off x="327629" y="1268760"/>
            <a:ext cx="8564851" cy="461665"/>
          </a:xfrm>
          <a:prstGeom prst="rect">
            <a:avLst/>
          </a:prstGeom>
          <a:noFill/>
        </p:spPr>
        <p:txBody>
          <a:bodyPr wrap="square" rtlCol="0">
            <a:spAutoFit/>
          </a:bodyPr>
          <a:lstStyle/>
          <a:p>
            <a:pPr algn="ctr"/>
            <a:r>
              <a:rPr lang="es-PE" sz="2400" dirty="0" smtClean="0">
                <a:latin typeface="Times New Roman" pitchFamily="18" charset="0"/>
                <a:cs typeface="Times New Roman" pitchFamily="18" charset="0"/>
              </a:rPr>
              <a:t>Ministerio de Electricidad y Energía </a:t>
            </a:r>
            <a:r>
              <a:rPr lang="es-PE" sz="2400" dirty="0">
                <a:latin typeface="Times New Roman" pitchFamily="18" charset="0"/>
                <a:cs typeface="Times New Roman" pitchFamily="18" charset="0"/>
              </a:rPr>
              <a:t>R</a:t>
            </a:r>
            <a:r>
              <a:rPr lang="es-PE" sz="2400" dirty="0" smtClean="0">
                <a:latin typeface="Times New Roman" pitchFamily="18" charset="0"/>
                <a:cs typeface="Times New Roman" pitchFamily="18" charset="0"/>
              </a:rPr>
              <a:t>enovable - Ecuador</a:t>
            </a:r>
            <a:endParaRPr lang="es-PE" sz="2400" dirty="0">
              <a:latin typeface="Times New Roman" pitchFamily="18" charset="0"/>
              <a:cs typeface="Times New Roman" pitchFamily="18" charset="0"/>
            </a:endParaRPr>
          </a:p>
        </p:txBody>
      </p:sp>
    </p:spTree>
    <p:extLst>
      <p:ext uri="{BB962C8B-B14F-4D97-AF65-F5344CB8AC3E}">
        <p14:creationId xmlns:p14="http://schemas.microsoft.com/office/powerpoint/2010/main" val="4970089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88640"/>
            <a:ext cx="8784976" cy="1143000"/>
          </a:xfrm>
        </p:spPr>
        <p:txBody>
          <a:bodyPr>
            <a:noAutofit/>
          </a:bodyPr>
          <a:lstStyle/>
          <a:p>
            <a:r>
              <a:rPr lang="es-PE" sz="3200" dirty="0" smtClean="0">
                <a:latin typeface="Times New Roman" pitchFamily="18" charset="0"/>
                <a:cs typeface="Times New Roman" pitchFamily="18" charset="0"/>
              </a:rPr>
              <a:t>Contenido clave deseado para el MINEM</a:t>
            </a:r>
            <a:endParaRPr lang="es-PE" sz="32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88F3A37E-8736-4793-9BDF-AA202CA49B01}" type="slidenum">
              <a:rPr lang="es-PE" smtClean="0"/>
              <a:t>25</a:t>
            </a:fld>
            <a:endParaRPr lang="es-PE"/>
          </a:p>
        </p:txBody>
      </p:sp>
      <p:sp>
        <p:nvSpPr>
          <p:cNvPr id="5" name="4 CuadroTexto"/>
          <p:cNvSpPr txBox="1"/>
          <p:nvPr/>
        </p:nvSpPr>
        <p:spPr>
          <a:xfrm>
            <a:off x="1763688" y="1340768"/>
            <a:ext cx="7200800" cy="1015663"/>
          </a:xfrm>
          <a:prstGeom prst="rect">
            <a:avLst/>
          </a:prstGeom>
          <a:noFill/>
        </p:spPr>
        <p:txBody>
          <a:bodyPr wrap="square" rtlCol="0">
            <a:spAutoFit/>
          </a:bodyPr>
          <a:lstStyle/>
          <a:p>
            <a:pPr lvl="0" algn="just"/>
            <a:r>
              <a:rPr lang="es-PE" sz="2000" dirty="0">
                <a:latin typeface="Times New Roman" pitchFamily="18" charset="0"/>
                <a:cs typeface="Times New Roman" pitchFamily="18" charset="0"/>
              </a:rPr>
              <a:t>Este sector debe proveer energía suficiente, continua, amigable con el ambiente, competitiva (léase barata), sostenible en el tiempo para los hogares y todas las actividades económicas de cualquier país</a:t>
            </a:r>
            <a:r>
              <a:rPr lang="es-PE" sz="2000" dirty="0" smtClean="0">
                <a:latin typeface="Times New Roman" pitchFamily="18" charset="0"/>
                <a:cs typeface="Times New Roman" pitchFamily="18" charset="0"/>
              </a:rPr>
              <a:t>.</a:t>
            </a:r>
            <a:endParaRPr lang="es-PE" sz="2000" dirty="0"/>
          </a:p>
        </p:txBody>
      </p:sp>
      <p:sp>
        <p:nvSpPr>
          <p:cNvPr id="6" name="5 CuadroTexto"/>
          <p:cNvSpPr txBox="1"/>
          <p:nvPr/>
        </p:nvSpPr>
        <p:spPr>
          <a:xfrm>
            <a:off x="1331640" y="2636912"/>
            <a:ext cx="7632848" cy="3754874"/>
          </a:xfrm>
          <a:prstGeom prst="rect">
            <a:avLst/>
          </a:prstGeom>
          <a:noFill/>
        </p:spPr>
        <p:txBody>
          <a:bodyPr wrap="square" rtlCol="0">
            <a:spAutoFit/>
          </a:bodyPr>
          <a:lstStyle/>
          <a:p>
            <a:pPr marL="285750" lvl="0" indent="-285750" algn="just">
              <a:buFontTx/>
              <a:buChar char="-"/>
            </a:pPr>
            <a:r>
              <a:rPr lang="es-PE" sz="1400" dirty="0" smtClean="0">
                <a:latin typeface="Times New Roman" pitchFamily="18" charset="0"/>
                <a:cs typeface="Times New Roman" pitchFamily="18" charset="0"/>
              </a:rPr>
              <a:t>El </a:t>
            </a:r>
            <a:r>
              <a:rPr lang="es-PE" sz="1400" dirty="0">
                <a:latin typeface="Times New Roman" pitchFamily="18" charset="0"/>
                <a:cs typeface="Times New Roman" pitchFamily="18" charset="0"/>
              </a:rPr>
              <a:t>proporcionar una rentabilidad </a:t>
            </a:r>
            <a:r>
              <a:rPr lang="es-PE" sz="1400" dirty="0" smtClean="0">
                <a:latin typeface="Times New Roman" pitchFamily="18" charset="0"/>
                <a:cs typeface="Times New Roman" pitchFamily="18" charset="0"/>
              </a:rPr>
              <a:t>razonable </a:t>
            </a:r>
            <a:r>
              <a:rPr lang="es-PE" sz="1400" dirty="0">
                <a:latin typeface="Times New Roman" pitchFamily="18" charset="0"/>
                <a:cs typeface="Times New Roman" pitchFamily="18" charset="0"/>
              </a:rPr>
              <a:t>a las empresas que operan en el sector es un elemento plausible, pero sólo es el medio para el fin que consiste en producir, generar y distribuir energía. La rentabilidad no es un fin en sí </a:t>
            </a:r>
            <a:r>
              <a:rPr lang="es-PE" sz="1400" dirty="0" smtClean="0">
                <a:latin typeface="Times New Roman" pitchFamily="18" charset="0"/>
                <a:cs typeface="Times New Roman" pitchFamily="18" charset="0"/>
              </a:rPr>
              <a:t>mismo.</a:t>
            </a:r>
          </a:p>
          <a:p>
            <a:pPr lvl="0" algn="just"/>
            <a:endParaRPr lang="es-PE" sz="1400" dirty="0" smtClean="0">
              <a:latin typeface="Times New Roman" pitchFamily="18" charset="0"/>
              <a:cs typeface="Times New Roman" pitchFamily="18" charset="0"/>
            </a:endParaRPr>
          </a:p>
          <a:p>
            <a:pPr marL="285750" lvl="0" indent="-285750" algn="just">
              <a:buFontTx/>
              <a:buChar char="-"/>
            </a:pPr>
            <a:r>
              <a:rPr lang="es-PE" sz="1400" dirty="0" smtClean="0">
                <a:latin typeface="Times New Roman" pitchFamily="18" charset="0"/>
                <a:cs typeface="Times New Roman" pitchFamily="18" charset="0"/>
              </a:rPr>
              <a:t>El </a:t>
            </a:r>
            <a:r>
              <a:rPr lang="es-PE" sz="1400" dirty="0">
                <a:latin typeface="Times New Roman" pitchFamily="18" charset="0"/>
                <a:cs typeface="Times New Roman" pitchFamily="18" charset="0"/>
              </a:rPr>
              <a:t>sector energético debe minimizar costos y precios, no maximizar utilidades, al igual que cualquier economía procuraría minimizar los costos de los insumos que se requieren para la producción y procurar una mejor calidad de vida para la población</a:t>
            </a:r>
            <a:r>
              <a:rPr lang="es-PE" sz="1400" dirty="0" smtClean="0">
                <a:latin typeface="Times New Roman" pitchFamily="18" charset="0"/>
                <a:cs typeface="Times New Roman" pitchFamily="18" charset="0"/>
              </a:rPr>
              <a:t>.</a:t>
            </a:r>
          </a:p>
          <a:p>
            <a:pPr algn="just"/>
            <a:endParaRPr lang="es-PE" sz="1400" dirty="0" smtClean="0">
              <a:latin typeface="Times New Roman" pitchFamily="18" charset="0"/>
              <a:cs typeface="Times New Roman" pitchFamily="18" charset="0"/>
            </a:endParaRPr>
          </a:p>
          <a:p>
            <a:pPr marL="285750" indent="-285750" algn="just">
              <a:buFontTx/>
              <a:buChar char="-"/>
            </a:pPr>
            <a:r>
              <a:rPr lang="es-PE" sz="1400" dirty="0" smtClean="0">
                <a:latin typeface="Times New Roman" pitchFamily="18" charset="0"/>
                <a:cs typeface="Times New Roman" pitchFamily="18" charset="0"/>
              </a:rPr>
              <a:t>Ningún </a:t>
            </a:r>
            <a:r>
              <a:rPr lang="es-PE" sz="1400" dirty="0">
                <a:latin typeface="Times New Roman" pitchFamily="18" charset="0"/>
                <a:cs typeface="Times New Roman" pitchFamily="18" charset="0"/>
              </a:rPr>
              <a:t>país </a:t>
            </a:r>
            <a:r>
              <a:rPr lang="es-PE" sz="1400" dirty="0" smtClean="0">
                <a:latin typeface="Times New Roman" pitchFamily="18" charset="0"/>
                <a:cs typeface="Times New Roman" pitchFamily="18" charset="0"/>
              </a:rPr>
              <a:t>desearía </a:t>
            </a:r>
            <a:r>
              <a:rPr lang="es-PE" sz="1400" dirty="0">
                <a:latin typeface="Times New Roman" pitchFamily="18" charset="0"/>
                <a:cs typeface="Times New Roman" pitchFamily="18" charset="0"/>
              </a:rPr>
              <a:t>energía de afuera para garantizar la estabilidad de los aprovisionamientos, ni más cara respecto de la que podría obtener de otras fuentes.</a:t>
            </a:r>
          </a:p>
          <a:p>
            <a:pPr algn="just"/>
            <a:endParaRPr lang="es-PE" sz="1400" dirty="0" smtClean="0">
              <a:latin typeface="Times New Roman" pitchFamily="18" charset="0"/>
              <a:cs typeface="Times New Roman" pitchFamily="18" charset="0"/>
            </a:endParaRPr>
          </a:p>
          <a:p>
            <a:pPr marL="285750" indent="-285750" algn="just">
              <a:buFontTx/>
              <a:buChar char="-"/>
            </a:pPr>
            <a:r>
              <a:rPr lang="es-PE" sz="1400" dirty="0" smtClean="0">
                <a:latin typeface="Times New Roman" pitchFamily="18" charset="0"/>
                <a:cs typeface="Times New Roman" pitchFamily="18" charset="0"/>
              </a:rPr>
              <a:t>En </a:t>
            </a:r>
            <a:r>
              <a:rPr lang="es-PE" sz="1400" dirty="0">
                <a:latin typeface="Times New Roman" pitchFamily="18" charset="0"/>
                <a:cs typeface="Times New Roman" pitchFamily="18" charset="0"/>
              </a:rPr>
              <a:t>otras regiones del mundo, aún </a:t>
            </a:r>
            <a:r>
              <a:rPr lang="es-PE" sz="1400" dirty="0" smtClean="0">
                <a:latin typeface="Times New Roman" pitchFamily="18" charset="0"/>
                <a:cs typeface="Times New Roman" pitchFamily="18" charset="0"/>
              </a:rPr>
              <a:t>en </a:t>
            </a:r>
            <a:r>
              <a:rPr lang="es-PE" sz="1400" dirty="0">
                <a:latin typeface="Times New Roman" pitchFamily="18" charset="0"/>
                <a:cs typeface="Times New Roman" pitchFamily="18" charset="0"/>
              </a:rPr>
              <a:t>países liberales, el Estado tiene mucha presencia, ya sea regulatoria o empresarial en el sector energético. En EE. UU. no se puede exportar energía sin antes garantizar el abastecimiento nacional</a:t>
            </a:r>
            <a:r>
              <a:rPr lang="es-PE" sz="1400" dirty="0" smtClean="0">
                <a:latin typeface="Times New Roman" pitchFamily="18" charset="0"/>
                <a:cs typeface="Times New Roman" pitchFamily="18" charset="0"/>
              </a:rPr>
              <a:t>.</a:t>
            </a:r>
          </a:p>
          <a:p>
            <a:pPr lvl="0" algn="just"/>
            <a:endParaRPr lang="es-PE" sz="1400" dirty="0" smtClean="0">
              <a:latin typeface="Times New Roman" pitchFamily="18" charset="0"/>
              <a:cs typeface="Times New Roman" pitchFamily="18" charset="0"/>
            </a:endParaRPr>
          </a:p>
          <a:p>
            <a:pPr marL="285750" lvl="0" indent="-285750" algn="just">
              <a:buFontTx/>
              <a:buChar char="-"/>
            </a:pPr>
            <a:r>
              <a:rPr lang="es-PE" sz="1400" dirty="0" smtClean="0">
                <a:latin typeface="Times New Roman" pitchFamily="18" charset="0"/>
                <a:cs typeface="Times New Roman" pitchFamily="18" charset="0"/>
              </a:rPr>
              <a:t>Es </a:t>
            </a:r>
            <a:r>
              <a:rPr lang="es-PE" sz="1400" dirty="0">
                <a:latin typeface="Times New Roman" pitchFamily="18" charset="0"/>
                <a:cs typeface="Times New Roman" pitchFamily="18" charset="0"/>
              </a:rPr>
              <a:t>obvio que en los grandes países productores y exportadores de hidrocarburos la presencia empresarial del Estado es mayor, ya que la renta petrolera es cuantiosa</a:t>
            </a:r>
            <a:r>
              <a:rPr lang="es-PE" sz="1400" dirty="0" smtClean="0">
                <a:latin typeface="Times New Roman" pitchFamily="18" charset="0"/>
                <a:cs typeface="Times New Roman" pitchFamily="18" charset="0"/>
              </a:rPr>
              <a:t>.</a:t>
            </a:r>
            <a:endParaRPr lang="es-PE" sz="1400" dirty="0">
              <a:latin typeface="Times New Roman" pitchFamily="18" charset="0"/>
              <a:cs typeface="Times New Roman" pitchFamily="18" charset="0"/>
            </a:endParaRPr>
          </a:p>
        </p:txBody>
      </p:sp>
      <p:sp>
        <p:nvSpPr>
          <p:cNvPr id="11" name="10 CuadroTexto"/>
          <p:cNvSpPr txBox="1"/>
          <p:nvPr/>
        </p:nvSpPr>
        <p:spPr>
          <a:xfrm>
            <a:off x="107504" y="1556792"/>
            <a:ext cx="1152128" cy="646331"/>
          </a:xfrm>
          <a:prstGeom prst="rect">
            <a:avLst/>
          </a:prstGeom>
          <a:noFill/>
        </p:spPr>
        <p:txBody>
          <a:bodyPr wrap="square" rtlCol="0">
            <a:spAutoFit/>
          </a:bodyPr>
          <a:lstStyle/>
          <a:p>
            <a:r>
              <a:rPr lang="es-PE" b="1" dirty="0" smtClean="0">
                <a:latin typeface="Times New Roman" pitchFamily="18" charset="0"/>
                <a:cs typeface="Times New Roman" pitchFamily="18" charset="0"/>
              </a:rPr>
              <a:t>Objetivo Central</a:t>
            </a:r>
            <a:endParaRPr lang="es-PE" b="1" dirty="0">
              <a:latin typeface="Times New Roman" pitchFamily="18" charset="0"/>
              <a:cs typeface="Times New Roman" pitchFamily="18" charset="0"/>
            </a:endParaRPr>
          </a:p>
        </p:txBody>
      </p:sp>
      <p:sp>
        <p:nvSpPr>
          <p:cNvPr id="12" name="11 Flecha derecha"/>
          <p:cNvSpPr/>
          <p:nvPr/>
        </p:nvSpPr>
        <p:spPr>
          <a:xfrm>
            <a:off x="1195754" y="1628800"/>
            <a:ext cx="567933" cy="502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CuadroTexto"/>
          <p:cNvSpPr txBox="1"/>
          <p:nvPr/>
        </p:nvSpPr>
        <p:spPr>
          <a:xfrm>
            <a:off x="179512" y="2564904"/>
            <a:ext cx="800219" cy="3600400"/>
          </a:xfrm>
          <a:prstGeom prst="rect">
            <a:avLst/>
          </a:prstGeom>
          <a:noFill/>
        </p:spPr>
        <p:txBody>
          <a:bodyPr vert="vert270" wrap="square" rtlCol="0">
            <a:spAutoFit/>
          </a:bodyPr>
          <a:lstStyle/>
          <a:p>
            <a:pPr algn="ctr"/>
            <a:r>
              <a:rPr lang="es-PE" sz="4000" b="1" dirty="0" smtClean="0">
                <a:latin typeface="Times New Roman" pitchFamily="18" charset="0"/>
                <a:cs typeface="Times New Roman" pitchFamily="18" charset="0"/>
              </a:rPr>
              <a:t>Criterios</a:t>
            </a:r>
            <a:endParaRPr lang="es-PE" sz="4000" b="1" dirty="0">
              <a:latin typeface="Times New Roman" pitchFamily="18" charset="0"/>
              <a:cs typeface="Times New Roman" pitchFamily="18" charset="0"/>
            </a:endParaRPr>
          </a:p>
        </p:txBody>
      </p:sp>
      <p:sp>
        <p:nvSpPr>
          <p:cNvPr id="14" name="13 Abrir llave"/>
          <p:cNvSpPr/>
          <p:nvPr/>
        </p:nvSpPr>
        <p:spPr>
          <a:xfrm>
            <a:off x="899592" y="2492896"/>
            <a:ext cx="648072" cy="3888432"/>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Tree>
    <p:extLst>
      <p:ext uri="{BB962C8B-B14F-4D97-AF65-F5344CB8AC3E}">
        <p14:creationId xmlns:p14="http://schemas.microsoft.com/office/powerpoint/2010/main" val="3202081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sz="3200" dirty="0" smtClean="0">
                <a:latin typeface="Times New Roman" pitchFamily="18" charset="0"/>
                <a:cs typeface="Times New Roman" pitchFamily="18" charset="0"/>
              </a:rPr>
              <a:t>PETROPERÚ sin rol alguno en la política energética</a:t>
            </a:r>
            <a:endParaRPr lang="es-PE" sz="3200" dirty="0">
              <a:latin typeface="Times New Roman" pitchFamily="18" charset="0"/>
              <a:cs typeface="Times New Roman" pitchFamily="18"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122732020"/>
              </p:ext>
            </p:extLst>
          </p:nvPr>
        </p:nvGraphicFramePr>
        <p:xfrm>
          <a:off x="457200" y="1124744"/>
          <a:ext cx="822960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88F3A37E-8736-4793-9BDF-AA202CA49B01}" type="slidenum">
              <a:rPr lang="es-PE" smtClean="0"/>
              <a:t>26</a:t>
            </a:fld>
            <a:endParaRPr lang="es-PE"/>
          </a:p>
        </p:txBody>
      </p:sp>
    </p:spTree>
    <p:extLst>
      <p:ext uri="{BB962C8B-B14F-4D97-AF65-F5344CB8AC3E}">
        <p14:creationId xmlns:p14="http://schemas.microsoft.com/office/powerpoint/2010/main" val="3839911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90872" y="116632"/>
            <a:ext cx="8229600" cy="1143000"/>
          </a:xfrm>
        </p:spPr>
        <p:txBody>
          <a:bodyPr>
            <a:normAutofit/>
          </a:bodyPr>
          <a:lstStyle/>
          <a:p>
            <a:r>
              <a:rPr lang="es-PE" sz="3200" dirty="0" smtClean="0">
                <a:latin typeface="Times New Roman" pitchFamily="18" charset="0"/>
                <a:cs typeface="Times New Roman" pitchFamily="18" charset="0"/>
              </a:rPr>
              <a:t>Nueva misión y visión de PETROPERÚ</a:t>
            </a:r>
            <a:endParaRPr lang="es-PE" sz="3200" dirty="0">
              <a:latin typeface="Times New Roman" pitchFamily="18" charset="0"/>
              <a:cs typeface="Times New Roman" pitchFamily="18" charset="0"/>
            </a:endParaRPr>
          </a:p>
        </p:txBody>
      </p:sp>
      <p:sp>
        <p:nvSpPr>
          <p:cNvPr id="7" name="6 Rectángulo"/>
          <p:cNvSpPr/>
          <p:nvPr/>
        </p:nvSpPr>
        <p:spPr>
          <a:xfrm>
            <a:off x="160605" y="1404934"/>
            <a:ext cx="3907339" cy="49763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dirty="0" smtClean="0">
                <a:latin typeface="Times New Roman" pitchFamily="18" charset="0"/>
                <a:cs typeface="Times New Roman" pitchFamily="18" charset="0"/>
              </a:rPr>
              <a:t>MISIÓN:</a:t>
            </a:r>
          </a:p>
          <a:p>
            <a:pPr algn="just"/>
            <a:endParaRPr lang="es-PE" dirty="0" smtClean="0">
              <a:latin typeface="Times New Roman" pitchFamily="18" charset="0"/>
              <a:cs typeface="Times New Roman" pitchFamily="18" charset="0"/>
            </a:endParaRPr>
          </a:p>
          <a:p>
            <a:pPr algn="just"/>
            <a:r>
              <a:rPr lang="es-PE" dirty="0" smtClean="0">
                <a:latin typeface="Times New Roman" pitchFamily="18" charset="0"/>
                <a:cs typeface="Times New Roman" pitchFamily="18" charset="0"/>
              </a:rPr>
              <a:t>Satisfacer las necesidades del mercado de hidrocarburos con productos de calidad internacional y servicios competitivos, capaz de generar una rentabilidad adecuada, de propiciar el desarrollo de sus trabajadores y de actuar con responsabilidad social y ambiental.</a:t>
            </a:r>
          </a:p>
          <a:p>
            <a:pPr algn="just"/>
            <a:endParaRPr lang="es-PE" dirty="0">
              <a:latin typeface="Times New Roman" pitchFamily="18" charset="0"/>
              <a:cs typeface="Times New Roman" pitchFamily="18" charset="0"/>
            </a:endParaRPr>
          </a:p>
          <a:p>
            <a:pPr algn="just"/>
            <a:r>
              <a:rPr lang="es-PE" dirty="0" smtClean="0">
                <a:latin typeface="Times New Roman" pitchFamily="18" charset="0"/>
                <a:cs typeface="Times New Roman" pitchFamily="18" charset="0"/>
              </a:rPr>
              <a:t>VISIÓN:</a:t>
            </a:r>
          </a:p>
          <a:p>
            <a:pPr algn="just"/>
            <a:endParaRPr lang="es-PE" dirty="0" smtClean="0">
              <a:latin typeface="Times New Roman" pitchFamily="18" charset="0"/>
              <a:cs typeface="Times New Roman" pitchFamily="18" charset="0"/>
            </a:endParaRPr>
          </a:p>
          <a:p>
            <a:pPr algn="just"/>
            <a:r>
              <a:rPr lang="es-PE" dirty="0" smtClean="0">
                <a:latin typeface="Times New Roman" pitchFamily="18" charset="0"/>
                <a:cs typeface="Times New Roman" pitchFamily="18" charset="0"/>
              </a:rPr>
              <a:t>Ser una empresa de hidrocarburos y energía, integrada y competitiva, líder en el mercado nacional y con participación creciente en el mercado internacional.</a:t>
            </a:r>
            <a:endParaRPr lang="es-PE" dirty="0">
              <a:latin typeface="Times New Roman" pitchFamily="18" charset="0"/>
              <a:cs typeface="Times New Roman" pitchFamily="18" charset="0"/>
            </a:endParaRPr>
          </a:p>
        </p:txBody>
      </p:sp>
      <p:sp>
        <p:nvSpPr>
          <p:cNvPr id="11" name="10 Marcador de número de diapositiva"/>
          <p:cNvSpPr>
            <a:spLocks noGrp="1"/>
          </p:cNvSpPr>
          <p:nvPr>
            <p:ph type="sldNum" sz="quarter" idx="12"/>
          </p:nvPr>
        </p:nvSpPr>
        <p:spPr/>
        <p:txBody>
          <a:bodyPr/>
          <a:lstStyle/>
          <a:p>
            <a:fld id="{88F3A37E-8736-4793-9BDF-AA202CA49B01}" type="slidenum">
              <a:rPr lang="es-PE" smtClean="0"/>
              <a:t>27</a:t>
            </a:fld>
            <a:endParaRPr lang="es-PE"/>
          </a:p>
        </p:txBody>
      </p:sp>
      <p:sp>
        <p:nvSpPr>
          <p:cNvPr id="3" name="2 CuadroTexto"/>
          <p:cNvSpPr txBox="1"/>
          <p:nvPr/>
        </p:nvSpPr>
        <p:spPr>
          <a:xfrm>
            <a:off x="255009" y="943269"/>
            <a:ext cx="3907339" cy="461665"/>
          </a:xfrm>
          <a:prstGeom prst="rect">
            <a:avLst/>
          </a:prstGeom>
          <a:noFill/>
        </p:spPr>
        <p:txBody>
          <a:bodyPr wrap="square" rtlCol="0">
            <a:spAutoFit/>
          </a:bodyPr>
          <a:lstStyle/>
          <a:p>
            <a:pPr algn="ctr"/>
            <a:r>
              <a:rPr lang="es-PE" sz="2400" dirty="0" smtClean="0">
                <a:latin typeface="Times New Roman" pitchFamily="18" charset="0"/>
                <a:cs typeface="Times New Roman" pitchFamily="18" charset="0"/>
              </a:rPr>
              <a:t>2011</a:t>
            </a:r>
            <a:endParaRPr lang="es-PE" sz="2400" dirty="0">
              <a:latin typeface="Times New Roman" pitchFamily="18" charset="0"/>
              <a:cs typeface="Times New Roman" pitchFamily="18" charset="0"/>
            </a:endParaRPr>
          </a:p>
        </p:txBody>
      </p:sp>
      <p:sp>
        <p:nvSpPr>
          <p:cNvPr id="13" name="12 Rectángulo"/>
          <p:cNvSpPr/>
          <p:nvPr/>
        </p:nvSpPr>
        <p:spPr>
          <a:xfrm>
            <a:off x="4572001" y="1437851"/>
            <a:ext cx="4363876" cy="3951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sz="1400" dirty="0" smtClean="0">
                <a:latin typeface="Times New Roman" pitchFamily="18" charset="0"/>
                <a:cs typeface="Times New Roman" pitchFamily="18" charset="0"/>
              </a:rPr>
              <a:t>MISIÓN:</a:t>
            </a:r>
          </a:p>
          <a:p>
            <a:pPr algn="just"/>
            <a:endParaRPr lang="es-PE" sz="1400" dirty="0" smtClean="0">
              <a:latin typeface="Times New Roman" pitchFamily="18" charset="0"/>
              <a:cs typeface="Times New Roman" pitchFamily="18" charset="0"/>
            </a:endParaRPr>
          </a:p>
          <a:p>
            <a:pPr algn="just"/>
            <a:r>
              <a:rPr lang="es-PE" sz="1400" dirty="0" smtClean="0">
                <a:latin typeface="Times New Roman" pitchFamily="18" charset="0"/>
                <a:cs typeface="Times New Roman" pitchFamily="18" charset="0"/>
              </a:rPr>
              <a:t>Abastecer al mercado de hidrocarburos y energía con productos de óptima calidad y servicios competitivos, actuando de manera segura, rentable, de acuerdo con los estándares internacionales de la industria, con responsabilidad </a:t>
            </a:r>
            <a:r>
              <a:rPr lang="es-PE" sz="1400" dirty="0" err="1" smtClean="0">
                <a:latin typeface="Times New Roman" pitchFamily="18" charset="0"/>
                <a:cs typeface="Times New Roman" pitchFamily="18" charset="0"/>
              </a:rPr>
              <a:t>socioambiental</a:t>
            </a:r>
            <a:r>
              <a:rPr lang="es-PE" sz="1400" dirty="0" smtClean="0">
                <a:latin typeface="Times New Roman" pitchFamily="18" charset="0"/>
                <a:cs typeface="Times New Roman" pitchFamily="18" charset="0"/>
              </a:rPr>
              <a:t> y contribuyendo como empresa del Estado a maximizar la renta petrolera a favor del desarrollo sostenible del país.</a:t>
            </a:r>
          </a:p>
          <a:p>
            <a:pPr algn="just"/>
            <a:endParaRPr lang="es-PE" sz="1400" dirty="0">
              <a:latin typeface="Times New Roman" pitchFamily="18" charset="0"/>
              <a:cs typeface="Times New Roman" pitchFamily="18" charset="0"/>
            </a:endParaRPr>
          </a:p>
          <a:p>
            <a:pPr algn="just"/>
            <a:r>
              <a:rPr lang="es-PE" sz="1400" dirty="0" smtClean="0">
                <a:latin typeface="Times New Roman" pitchFamily="18" charset="0"/>
                <a:cs typeface="Times New Roman" pitchFamily="18" charset="0"/>
              </a:rPr>
              <a:t>VISIÓN:</a:t>
            </a:r>
          </a:p>
          <a:p>
            <a:pPr algn="just"/>
            <a:endParaRPr lang="es-PE" sz="1400" dirty="0" smtClean="0">
              <a:latin typeface="Times New Roman" pitchFamily="18" charset="0"/>
              <a:cs typeface="Times New Roman" pitchFamily="18" charset="0"/>
            </a:endParaRPr>
          </a:p>
          <a:p>
            <a:pPr algn="just"/>
            <a:r>
              <a:rPr lang="es-PE" sz="1400" dirty="0" smtClean="0">
                <a:latin typeface="Times New Roman" pitchFamily="18" charset="0"/>
                <a:cs typeface="Times New Roman" pitchFamily="18" charset="0"/>
              </a:rPr>
              <a:t>Ser la empresa de hidrocarburos y energía del Estado, integrada y competitiva, que crea valor compartido, líder en el mercado nacional y con participación creciente en el mercado internacional, comprometida con el desarrollo sostenible, la seguridad energética y la diversificación de la oferta para el cambio de la matriz energética nacional.</a:t>
            </a:r>
            <a:endParaRPr lang="es-PE" sz="1400" dirty="0">
              <a:latin typeface="Times New Roman" pitchFamily="18" charset="0"/>
              <a:cs typeface="Times New Roman" pitchFamily="18" charset="0"/>
            </a:endParaRPr>
          </a:p>
        </p:txBody>
      </p:sp>
      <p:sp>
        <p:nvSpPr>
          <p:cNvPr id="14" name="13 CuadroTexto"/>
          <p:cNvSpPr txBox="1"/>
          <p:nvPr/>
        </p:nvSpPr>
        <p:spPr>
          <a:xfrm>
            <a:off x="4464497" y="980728"/>
            <a:ext cx="4571999" cy="461665"/>
          </a:xfrm>
          <a:prstGeom prst="rect">
            <a:avLst/>
          </a:prstGeom>
          <a:noFill/>
        </p:spPr>
        <p:txBody>
          <a:bodyPr wrap="square" rtlCol="0">
            <a:spAutoFit/>
          </a:bodyPr>
          <a:lstStyle/>
          <a:p>
            <a:pPr algn="ctr"/>
            <a:r>
              <a:rPr lang="es-PE" sz="2400" dirty="0" smtClean="0">
                <a:latin typeface="Times New Roman" pitchFamily="18" charset="0"/>
                <a:cs typeface="Times New Roman" pitchFamily="18" charset="0"/>
              </a:rPr>
              <a:t>A partir de 2013 (Plan Estratégico)</a:t>
            </a:r>
            <a:endParaRPr lang="es-PE" sz="2400" dirty="0">
              <a:latin typeface="Times New Roman" pitchFamily="18" charset="0"/>
              <a:cs typeface="Times New Roman" pitchFamily="18" charset="0"/>
            </a:endParaRPr>
          </a:p>
        </p:txBody>
      </p:sp>
      <p:sp>
        <p:nvSpPr>
          <p:cNvPr id="15" name="14 Rectángulo"/>
          <p:cNvSpPr/>
          <p:nvPr/>
        </p:nvSpPr>
        <p:spPr>
          <a:xfrm>
            <a:off x="4572001" y="5517232"/>
            <a:ext cx="436387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sz="1600" dirty="0" smtClean="0">
                <a:latin typeface="Times New Roman" pitchFamily="18" charset="0"/>
                <a:cs typeface="Times New Roman" pitchFamily="18" charset="0"/>
              </a:rPr>
              <a:t>OBJETIVO ESTRATÉGICO CENTRAL:</a:t>
            </a:r>
          </a:p>
          <a:p>
            <a:pPr algn="just"/>
            <a:r>
              <a:rPr lang="es-PE" sz="1600" dirty="0" smtClean="0">
                <a:latin typeface="Times New Roman" pitchFamily="18" charset="0"/>
                <a:cs typeface="Times New Roman" pitchFamily="18" charset="0"/>
              </a:rPr>
              <a:t>Contribuir a maximizar la renta petrolera del Estado impulsando la integración vertical de la empresa.</a:t>
            </a:r>
            <a:endParaRPr lang="es-PE" sz="1600" dirty="0">
              <a:latin typeface="Times New Roman" pitchFamily="18" charset="0"/>
              <a:cs typeface="Times New Roman" pitchFamily="18" charset="0"/>
            </a:endParaRPr>
          </a:p>
        </p:txBody>
      </p:sp>
    </p:spTree>
    <p:extLst>
      <p:ext uri="{BB962C8B-B14F-4D97-AF65-F5344CB8AC3E}">
        <p14:creationId xmlns:p14="http://schemas.microsoft.com/office/powerpoint/2010/main" val="10240574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5032"/>
            <a:ext cx="8229600" cy="1143000"/>
          </a:xfrm>
        </p:spPr>
        <p:txBody>
          <a:bodyPr>
            <a:noAutofit/>
          </a:bodyPr>
          <a:lstStyle/>
          <a:p>
            <a:r>
              <a:rPr lang="es-PE" sz="3200" dirty="0" smtClean="0">
                <a:latin typeface="Times New Roman" pitchFamily="18" charset="0"/>
                <a:cs typeface="Times New Roman" pitchFamily="18" charset="0"/>
              </a:rPr>
              <a:t>II.  Diez mentiras sobre Petroperú</a:t>
            </a:r>
            <a:endParaRPr lang="es-PE" sz="3200" dirty="0">
              <a:latin typeface="Times New Roman" pitchFamily="18" charset="0"/>
              <a:cs typeface="Times New Roman" pitchFamily="18" charset="0"/>
            </a:endParaRPr>
          </a:p>
        </p:txBody>
      </p:sp>
      <p:sp>
        <p:nvSpPr>
          <p:cNvPr id="3" name="2 Marcador de contenido"/>
          <p:cNvSpPr>
            <a:spLocks noGrp="1"/>
          </p:cNvSpPr>
          <p:nvPr>
            <p:ph idx="1"/>
          </p:nvPr>
        </p:nvSpPr>
        <p:spPr>
          <a:xfrm>
            <a:off x="395536" y="1124744"/>
            <a:ext cx="8435280" cy="4896544"/>
          </a:xfrm>
        </p:spPr>
        <p:txBody>
          <a:bodyPr>
            <a:noAutofit/>
          </a:bodyPr>
          <a:lstStyle/>
          <a:p>
            <a:pPr marL="457200" indent="-457200" algn="just">
              <a:buFont typeface="+mj-lt"/>
              <a:buAutoNum type="arabicPeriod"/>
            </a:pPr>
            <a:r>
              <a:rPr lang="es-PE" sz="1800" dirty="0" smtClean="0">
                <a:latin typeface="Times New Roman" pitchFamily="18" charset="0"/>
                <a:cs typeface="Times New Roman" pitchFamily="18" charset="0"/>
              </a:rPr>
              <a:t>Afirman que no rechaza la posibilidad de participar en la explotación de hidrocarburos y se ha frenado la participación en Lotes 3 y 4, 6 y 7. Las autorizaciones del MEF, MINEM y PERUPETRO para el Lote 64 se han mantenido frenadas desde hace 6 meses. 24 y 30 millones que significan US$ 270 millones menos para PETROPERÚ más US$ 440 millones por Lote 64 ( renta: US$ 20 por barril y 40% en Lote 64 y US$ 50 barril).</a:t>
            </a:r>
          </a:p>
          <a:p>
            <a:pPr marL="457200" indent="-457200" algn="just">
              <a:buFont typeface="+mj-lt"/>
              <a:buAutoNum type="arabicPeriod"/>
            </a:pPr>
            <a:endParaRPr lang="es-PE" sz="1800" dirty="0" smtClean="0">
              <a:latin typeface="Times New Roman" pitchFamily="18" charset="0"/>
              <a:cs typeface="Times New Roman" pitchFamily="18" charset="0"/>
            </a:endParaRPr>
          </a:p>
          <a:p>
            <a:pPr marL="457200" indent="-457200" algn="just">
              <a:buFont typeface="+mj-lt"/>
              <a:buAutoNum type="arabicPeriod"/>
            </a:pPr>
            <a:r>
              <a:rPr lang="es-PE" sz="1800" dirty="0" smtClean="0">
                <a:latin typeface="Times New Roman" pitchFamily="18" charset="0"/>
                <a:cs typeface="Times New Roman" pitchFamily="18" charset="0"/>
              </a:rPr>
              <a:t>Afirma que le interesa PETROPERÚ pero en el Plan Estratégico Multianual (PESEM) oficinal del MINEM no aparece mencionada. Sólo se habla de la privatización a cargo de </a:t>
            </a:r>
            <a:r>
              <a:rPr lang="es-PE" sz="1800" dirty="0" err="1" smtClean="0">
                <a:latin typeface="Times New Roman" pitchFamily="18" charset="0"/>
                <a:cs typeface="Times New Roman" pitchFamily="18" charset="0"/>
              </a:rPr>
              <a:t>Proinversión</a:t>
            </a:r>
            <a:r>
              <a:rPr lang="es-PE" sz="1800" dirty="0" smtClean="0">
                <a:latin typeface="Times New Roman" pitchFamily="18" charset="0"/>
                <a:cs typeface="Times New Roman" pitchFamily="18" charset="0"/>
              </a:rPr>
              <a:t>. En el documento preliminar del Plan Energético Nacional al 2025 de Mayorga, sólo aparece PMRT (ver página web MINEM).</a:t>
            </a:r>
          </a:p>
          <a:p>
            <a:pPr marL="457200" indent="-457200" algn="just">
              <a:buFont typeface="+mj-lt"/>
              <a:buAutoNum type="arabicPeriod"/>
            </a:pPr>
            <a:endParaRPr lang="es-PE" sz="1800" dirty="0" smtClean="0">
              <a:latin typeface="Times New Roman" pitchFamily="18" charset="0"/>
              <a:cs typeface="Times New Roman" pitchFamily="18" charset="0"/>
            </a:endParaRPr>
          </a:p>
          <a:p>
            <a:pPr marL="457200" lvl="0" indent="-457200" algn="just">
              <a:buFont typeface="+mj-lt"/>
              <a:buAutoNum type="arabicPeriod"/>
            </a:pPr>
            <a:r>
              <a:rPr lang="es-PE" sz="1800" dirty="0" smtClean="0">
                <a:latin typeface="Times New Roman" pitchFamily="18" charset="0"/>
                <a:cs typeface="Times New Roman" pitchFamily="18" charset="0"/>
              </a:rPr>
              <a:t>Afirma </a:t>
            </a:r>
            <a:r>
              <a:rPr lang="es-PE" sz="1800" dirty="0">
                <a:latin typeface="Times New Roman" pitchFamily="18" charset="0"/>
                <a:cs typeface="Times New Roman" pitchFamily="18" charset="0"/>
              </a:rPr>
              <a:t>que están supervisando PMRT pero sólo </a:t>
            </a:r>
            <a:r>
              <a:rPr lang="es-PE" sz="1800" dirty="0" smtClean="0">
                <a:latin typeface="Times New Roman" pitchFamily="18" charset="0"/>
                <a:cs typeface="Times New Roman" pitchFamily="18" charset="0"/>
              </a:rPr>
              <a:t>se han invertido </a:t>
            </a:r>
            <a:r>
              <a:rPr lang="es-PE" sz="1800" dirty="0">
                <a:latin typeface="Times New Roman" pitchFamily="18" charset="0"/>
                <a:cs typeface="Times New Roman" pitchFamily="18" charset="0"/>
              </a:rPr>
              <a:t>500 </a:t>
            </a:r>
            <a:r>
              <a:rPr lang="es-PE" sz="1800" dirty="0" smtClean="0">
                <a:latin typeface="Times New Roman" pitchFamily="18" charset="0"/>
                <a:cs typeface="Times New Roman" pitchFamily="18" charset="0"/>
              </a:rPr>
              <a:t>millones de dólares, a los que hace falta 3,000 millones más. Anteriormente, se mencionó </a:t>
            </a:r>
            <a:r>
              <a:rPr lang="es-PE" sz="1800" dirty="0">
                <a:latin typeface="Times New Roman" pitchFamily="18" charset="0"/>
                <a:cs typeface="Times New Roman" pitchFamily="18" charset="0"/>
              </a:rPr>
              <a:t>en Caretas </a:t>
            </a:r>
            <a:r>
              <a:rPr lang="es-PE" sz="1800" dirty="0" smtClean="0">
                <a:latin typeface="Times New Roman" pitchFamily="18" charset="0"/>
                <a:cs typeface="Times New Roman" pitchFamily="18" charset="0"/>
              </a:rPr>
              <a:t>la existencia de 2,200 millones de </a:t>
            </a:r>
            <a:r>
              <a:rPr lang="es-PE" sz="1800" dirty="0" err="1">
                <a:latin typeface="Times New Roman" pitchFamily="18" charset="0"/>
                <a:cs typeface="Times New Roman" pitchFamily="18" charset="0"/>
              </a:rPr>
              <a:t>Societé</a:t>
            </a:r>
            <a:r>
              <a:rPr lang="es-PE" sz="1800" dirty="0">
                <a:latin typeface="Times New Roman" pitchFamily="18" charset="0"/>
                <a:cs typeface="Times New Roman" pitchFamily="18" charset="0"/>
              </a:rPr>
              <a:t> </a:t>
            </a:r>
            <a:r>
              <a:rPr lang="es-PE" sz="1800" dirty="0" err="1">
                <a:latin typeface="Times New Roman" pitchFamily="18" charset="0"/>
                <a:cs typeface="Times New Roman" pitchFamily="18" charset="0"/>
              </a:rPr>
              <a:t>Generale</a:t>
            </a:r>
            <a:r>
              <a:rPr lang="es-PE" sz="1800" dirty="0">
                <a:latin typeface="Times New Roman" pitchFamily="18" charset="0"/>
                <a:cs typeface="Times New Roman" pitchFamily="18" charset="0"/>
              </a:rPr>
              <a:t>. </a:t>
            </a:r>
            <a:r>
              <a:rPr lang="es-PE" sz="1800" dirty="0" smtClean="0">
                <a:latin typeface="Times New Roman" pitchFamily="18" charset="0"/>
                <a:cs typeface="Times New Roman" pitchFamily="18" charset="0"/>
              </a:rPr>
              <a:t>Aún faltarían </a:t>
            </a:r>
            <a:r>
              <a:rPr lang="es-PE" sz="1800" dirty="0">
                <a:latin typeface="Times New Roman" pitchFamily="18" charset="0"/>
                <a:cs typeface="Times New Roman" pitchFamily="18" charset="0"/>
              </a:rPr>
              <a:t>1,200. Los 750 de coinversiones privadas no están en la cartera de </a:t>
            </a:r>
            <a:r>
              <a:rPr lang="es-PE" sz="1800" dirty="0" err="1" smtClean="0">
                <a:latin typeface="Times New Roman" pitchFamily="18" charset="0"/>
                <a:cs typeface="Times New Roman" pitchFamily="18" charset="0"/>
              </a:rPr>
              <a:t>Proinversión</a:t>
            </a:r>
            <a:r>
              <a:rPr lang="es-PE" sz="1800" dirty="0">
                <a:latin typeface="Times New Roman" pitchFamily="18" charset="0"/>
                <a:cs typeface="Times New Roman" pitchFamily="18" charset="0"/>
              </a:rPr>
              <a:t>. </a:t>
            </a:r>
            <a:r>
              <a:rPr lang="es-PE" sz="1800" dirty="0" smtClean="0">
                <a:latin typeface="Times New Roman" pitchFamily="18" charset="0"/>
                <a:cs typeface="Times New Roman" pitchFamily="18" charset="0"/>
              </a:rPr>
              <a:t>¿Hasta </a:t>
            </a:r>
            <a:r>
              <a:rPr lang="es-PE" sz="1800" dirty="0">
                <a:latin typeface="Times New Roman" pitchFamily="18" charset="0"/>
                <a:cs typeface="Times New Roman" pitchFamily="18" charset="0"/>
              </a:rPr>
              <a:t>cuándo? 2 años sin avances en manos del MEF y MINEM. Ahora </a:t>
            </a:r>
            <a:r>
              <a:rPr lang="es-PE" sz="1800" dirty="0" smtClean="0">
                <a:latin typeface="Times New Roman" pitchFamily="18" charset="0"/>
                <a:cs typeface="Times New Roman" pitchFamily="18" charset="0"/>
              </a:rPr>
              <a:t>proyectan </a:t>
            </a:r>
            <a:r>
              <a:rPr lang="es-PE" sz="1800" dirty="0">
                <a:latin typeface="Times New Roman" pitchFamily="18" charset="0"/>
                <a:cs typeface="Times New Roman" pitchFamily="18" charset="0"/>
              </a:rPr>
              <a:t>bonos por US$ 2,700 millones.</a:t>
            </a:r>
          </a:p>
          <a:p>
            <a:pPr marL="0" indent="0" algn="just">
              <a:buNone/>
            </a:pPr>
            <a:endParaRPr lang="es-PE" sz="1800" dirty="0">
              <a:latin typeface="Times New Roman" pitchFamily="18" charset="0"/>
              <a:cs typeface="Times New Roman" pitchFamily="18" charset="0"/>
            </a:endParaRPr>
          </a:p>
        </p:txBody>
      </p:sp>
    </p:spTree>
    <p:extLst>
      <p:ext uri="{BB962C8B-B14F-4D97-AF65-F5344CB8AC3E}">
        <p14:creationId xmlns:p14="http://schemas.microsoft.com/office/powerpoint/2010/main" val="40674017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PE" sz="3200" dirty="0" smtClean="0">
                <a:latin typeface="Times New Roman" pitchFamily="18" charset="0"/>
                <a:cs typeface="Times New Roman" pitchFamily="18" charset="0"/>
              </a:rPr>
              <a:t>Diez mentiras sobre Petroperú</a:t>
            </a:r>
            <a:endParaRPr lang="es-PE" sz="3200" dirty="0">
              <a:latin typeface="Times New Roman" pitchFamily="18" charset="0"/>
              <a:cs typeface="Times New Roman" pitchFamily="18" charset="0"/>
            </a:endParaRPr>
          </a:p>
        </p:txBody>
      </p:sp>
      <p:sp>
        <p:nvSpPr>
          <p:cNvPr id="3" name="2 Marcador de contenido"/>
          <p:cNvSpPr>
            <a:spLocks noGrp="1"/>
          </p:cNvSpPr>
          <p:nvPr>
            <p:ph idx="1"/>
          </p:nvPr>
        </p:nvSpPr>
        <p:spPr>
          <a:xfrm>
            <a:off x="467544" y="1484784"/>
            <a:ext cx="8435280" cy="4392488"/>
          </a:xfrm>
        </p:spPr>
        <p:txBody>
          <a:bodyPr>
            <a:noAutofit/>
          </a:bodyPr>
          <a:lstStyle/>
          <a:p>
            <a:pPr marL="457200" lvl="0" indent="-457200" algn="just">
              <a:buFont typeface="+mj-lt"/>
              <a:buAutoNum type="arabicPeriod" startAt="4"/>
            </a:pPr>
            <a:r>
              <a:rPr lang="es-PE" sz="1800" dirty="0">
                <a:latin typeface="Times New Roman" pitchFamily="18" charset="0"/>
                <a:cs typeface="Times New Roman" pitchFamily="18" charset="0"/>
              </a:rPr>
              <a:t>La empresa les interesa pero desde 2013 se canceló el Plan Estratégico de PETROPERÚ (aprobado por dos directorios). La empresa no tiene metas anuales, quinquenales ni Plan</a:t>
            </a:r>
            <a:r>
              <a:rPr lang="es-PE" sz="1800" dirty="0" smtClean="0">
                <a:latin typeface="Times New Roman" pitchFamily="18" charset="0"/>
                <a:cs typeface="Times New Roman" pitchFamily="18" charset="0"/>
              </a:rPr>
              <a:t>.</a:t>
            </a:r>
          </a:p>
          <a:p>
            <a:pPr marL="457200" lvl="0" indent="-457200" algn="just">
              <a:buFont typeface="+mj-lt"/>
              <a:buAutoNum type="arabicPeriod" startAt="4"/>
            </a:pPr>
            <a:endParaRPr lang="es-PE" sz="1800" dirty="0">
              <a:latin typeface="Times New Roman" pitchFamily="18" charset="0"/>
              <a:cs typeface="Times New Roman" pitchFamily="18" charset="0"/>
            </a:endParaRPr>
          </a:p>
          <a:p>
            <a:pPr marL="457200" indent="-457200" algn="just">
              <a:buFont typeface="+mj-lt"/>
              <a:buAutoNum type="arabicPeriod" startAt="4"/>
            </a:pPr>
            <a:r>
              <a:rPr lang="es-PE" sz="1800" dirty="0" smtClean="0">
                <a:latin typeface="Times New Roman" pitchFamily="18" charset="0"/>
                <a:cs typeface="Times New Roman" pitchFamily="18" charset="0"/>
              </a:rPr>
              <a:t>Dicen </a:t>
            </a:r>
            <a:r>
              <a:rPr lang="es-PE" sz="1800" dirty="0">
                <a:latin typeface="Times New Roman" pitchFamily="18" charset="0"/>
                <a:cs typeface="Times New Roman" pitchFamily="18" charset="0"/>
              </a:rPr>
              <a:t>que la empresa no tiene rumbo, pero los 3 directorios anteriores aprobaron </a:t>
            </a:r>
            <a:r>
              <a:rPr lang="es-PE" sz="1800" dirty="0" smtClean="0">
                <a:latin typeface="Times New Roman" pitchFamily="18" charset="0"/>
                <a:cs typeface="Times New Roman" pitchFamily="18" charset="0"/>
              </a:rPr>
              <a:t>su participación </a:t>
            </a:r>
            <a:r>
              <a:rPr lang="es-PE" sz="1800" dirty="0">
                <a:latin typeface="Times New Roman" pitchFamily="18" charset="0"/>
                <a:cs typeface="Times New Roman" pitchFamily="18" charset="0"/>
              </a:rPr>
              <a:t>en el </a:t>
            </a:r>
            <a:r>
              <a:rPr lang="es-PE" sz="1800" dirty="0" err="1">
                <a:latin typeface="Times New Roman" pitchFamily="18" charset="0"/>
                <a:cs typeface="Times New Roman" pitchFamily="18" charset="0"/>
              </a:rPr>
              <a:t>upstream</a:t>
            </a:r>
            <a:r>
              <a:rPr lang="es-PE" sz="1800" dirty="0" smtClean="0">
                <a:latin typeface="Times New Roman" pitchFamily="18" charset="0"/>
                <a:cs typeface="Times New Roman" pitchFamily="18" charset="0"/>
              </a:rPr>
              <a:t>.</a:t>
            </a:r>
          </a:p>
          <a:p>
            <a:pPr marL="457200" indent="-457200" algn="just">
              <a:buFont typeface="+mj-lt"/>
              <a:buAutoNum type="arabicPeriod" startAt="4"/>
            </a:pPr>
            <a:endParaRPr lang="es-PE" sz="1800" dirty="0">
              <a:latin typeface="Times New Roman" pitchFamily="18" charset="0"/>
              <a:cs typeface="Times New Roman" pitchFamily="18" charset="0"/>
            </a:endParaRPr>
          </a:p>
          <a:p>
            <a:pPr marL="457200" indent="-457200" algn="just">
              <a:buFont typeface="+mj-lt"/>
              <a:buAutoNum type="arabicPeriod" startAt="4"/>
            </a:pPr>
            <a:r>
              <a:rPr lang="es-PE" sz="1800" dirty="0" smtClean="0">
                <a:latin typeface="Times New Roman" pitchFamily="18" charset="0"/>
                <a:cs typeface="Times New Roman" pitchFamily="18" charset="0"/>
              </a:rPr>
              <a:t>Afirman </a:t>
            </a:r>
            <a:r>
              <a:rPr lang="es-PE" sz="1800" dirty="0">
                <a:latin typeface="Times New Roman" pitchFamily="18" charset="0"/>
                <a:cs typeface="Times New Roman" pitchFamily="18" charset="0"/>
              </a:rPr>
              <a:t>que hay que darle un Buen gobierno corporativo y desde la Ley de Presupuesto lo vulneraron contra </a:t>
            </a:r>
            <a:r>
              <a:rPr lang="es-PE" sz="1800" dirty="0" smtClean="0">
                <a:latin typeface="Times New Roman" pitchFamily="18" charset="0"/>
                <a:cs typeface="Times New Roman" pitchFamily="18" charset="0"/>
              </a:rPr>
              <a:t>el Estatuto </a:t>
            </a:r>
            <a:r>
              <a:rPr lang="es-PE" sz="1800" dirty="0">
                <a:latin typeface="Times New Roman" pitchFamily="18" charset="0"/>
                <a:cs typeface="Times New Roman" pitchFamily="18" charset="0"/>
              </a:rPr>
              <a:t>Social y Reglamento Vigente (no 3 años, no falta grave, no incumplimiento de metas sino en cualquier momento</a:t>
            </a:r>
            <a:r>
              <a:rPr lang="es-PE" sz="1800" dirty="0" smtClean="0">
                <a:latin typeface="Times New Roman" pitchFamily="18" charset="0"/>
                <a:cs typeface="Times New Roman" pitchFamily="18" charset="0"/>
              </a:rPr>
              <a:t>).</a:t>
            </a:r>
          </a:p>
          <a:p>
            <a:pPr marL="457200" indent="-457200" algn="just">
              <a:buFont typeface="+mj-lt"/>
              <a:buAutoNum type="arabicPeriod" startAt="4"/>
            </a:pPr>
            <a:endParaRPr lang="es-PE" sz="1800" dirty="0">
              <a:latin typeface="Times New Roman" pitchFamily="18" charset="0"/>
              <a:cs typeface="Times New Roman" pitchFamily="18" charset="0"/>
            </a:endParaRPr>
          </a:p>
          <a:p>
            <a:pPr marL="457200" indent="-457200" algn="just">
              <a:buFont typeface="+mj-lt"/>
              <a:buAutoNum type="arabicPeriod" startAt="4"/>
            </a:pPr>
            <a:r>
              <a:rPr lang="es-PE" sz="1800" dirty="0" smtClean="0">
                <a:latin typeface="Times New Roman" pitchFamily="18" charset="0"/>
                <a:cs typeface="Times New Roman" pitchFamily="18" charset="0"/>
              </a:rPr>
              <a:t>Afirman </a:t>
            </a:r>
            <a:r>
              <a:rPr lang="es-PE" sz="1800" dirty="0">
                <a:latin typeface="Times New Roman" pitchFamily="18" charset="0"/>
                <a:cs typeface="Times New Roman" pitchFamily="18" charset="0"/>
              </a:rPr>
              <a:t>que este es el mejor Directorio. </a:t>
            </a:r>
            <a:r>
              <a:rPr lang="es-PE" sz="1800" dirty="0" smtClean="0">
                <a:latin typeface="Times New Roman" pitchFamily="18" charset="0"/>
                <a:cs typeface="Times New Roman" pitchFamily="18" charset="0"/>
              </a:rPr>
              <a:t>Sin embargo, quienes lo conforman no cuentan con </a:t>
            </a:r>
            <a:r>
              <a:rPr lang="es-PE" sz="1800" dirty="0">
                <a:latin typeface="Times New Roman" pitchFamily="18" charset="0"/>
                <a:cs typeface="Times New Roman" pitchFamily="18" charset="0"/>
              </a:rPr>
              <a:t>experiencia nacional o </a:t>
            </a:r>
            <a:r>
              <a:rPr lang="es-PE" sz="1800" dirty="0" smtClean="0">
                <a:latin typeface="Times New Roman" pitchFamily="18" charset="0"/>
                <a:cs typeface="Times New Roman" pitchFamily="18" charset="0"/>
              </a:rPr>
              <a:t>internacional, </a:t>
            </a:r>
            <a:r>
              <a:rPr lang="es-PE" sz="1800" dirty="0">
                <a:latin typeface="Times New Roman" pitchFamily="18" charset="0"/>
                <a:cs typeface="Times New Roman" pitchFamily="18" charset="0"/>
              </a:rPr>
              <a:t>salvo Director </a:t>
            </a:r>
            <a:r>
              <a:rPr lang="es-PE" sz="1800" dirty="0" smtClean="0">
                <a:latin typeface="Times New Roman" pitchFamily="18" charset="0"/>
                <a:cs typeface="Times New Roman" pitchFamily="18" charset="0"/>
              </a:rPr>
              <a:t>que representa a los trabajadores.</a:t>
            </a:r>
            <a:endParaRPr lang="es-PE" sz="1800" dirty="0">
              <a:latin typeface="Times New Roman" pitchFamily="18" charset="0"/>
              <a:cs typeface="Times New Roman" pitchFamily="18" charset="0"/>
            </a:endParaRPr>
          </a:p>
        </p:txBody>
      </p:sp>
    </p:spTree>
    <p:extLst>
      <p:ext uri="{BB962C8B-B14F-4D97-AF65-F5344CB8AC3E}">
        <p14:creationId xmlns:p14="http://schemas.microsoft.com/office/powerpoint/2010/main" val="2919781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normAutofit/>
          </a:bodyPr>
          <a:lstStyle/>
          <a:p>
            <a:r>
              <a:rPr lang="es-PE" sz="3200" dirty="0" smtClean="0">
                <a:latin typeface="Times New Roman" pitchFamily="18" charset="0"/>
                <a:cs typeface="Times New Roman" pitchFamily="18" charset="0"/>
              </a:rPr>
              <a:t>Contenido</a:t>
            </a:r>
            <a:endParaRPr lang="es-PE" sz="3200" dirty="0">
              <a:latin typeface="Times New Roman" pitchFamily="18" charset="0"/>
              <a:cs typeface="Times New Roman" pitchFamily="18"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708373536"/>
              </p:ext>
            </p:extLst>
          </p:nvPr>
        </p:nvGraphicFramePr>
        <p:xfrm>
          <a:off x="539552" y="980728"/>
          <a:ext cx="82296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88F3A37E-8736-4793-9BDF-AA202CA49B01}" type="slidenum">
              <a:rPr lang="es-PE" smtClean="0"/>
              <a:t>3</a:t>
            </a:fld>
            <a:endParaRPr lang="es-PE"/>
          </a:p>
        </p:txBody>
      </p:sp>
    </p:spTree>
    <p:extLst>
      <p:ext uri="{BB962C8B-B14F-4D97-AF65-F5344CB8AC3E}">
        <p14:creationId xmlns:p14="http://schemas.microsoft.com/office/powerpoint/2010/main" val="18763744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PE" sz="3200" dirty="0" smtClean="0">
                <a:latin typeface="Times New Roman" pitchFamily="18" charset="0"/>
                <a:cs typeface="Times New Roman" pitchFamily="18" charset="0"/>
              </a:rPr>
              <a:t>Diez mentiras sobre Petroperú</a:t>
            </a:r>
            <a:endParaRPr lang="es-PE" sz="3200" dirty="0">
              <a:latin typeface="Times New Roman" pitchFamily="18" charset="0"/>
              <a:cs typeface="Times New Roman" pitchFamily="18" charset="0"/>
            </a:endParaRPr>
          </a:p>
        </p:txBody>
      </p:sp>
      <p:sp>
        <p:nvSpPr>
          <p:cNvPr id="3" name="2 Marcador de contenido"/>
          <p:cNvSpPr>
            <a:spLocks noGrp="1"/>
          </p:cNvSpPr>
          <p:nvPr>
            <p:ph idx="1"/>
          </p:nvPr>
        </p:nvSpPr>
        <p:spPr>
          <a:xfrm>
            <a:off x="467544" y="1340768"/>
            <a:ext cx="8435280" cy="4392488"/>
          </a:xfrm>
        </p:spPr>
        <p:txBody>
          <a:bodyPr>
            <a:noAutofit/>
          </a:bodyPr>
          <a:lstStyle/>
          <a:p>
            <a:pPr marL="457200" indent="-457200" algn="just">
              <a:buFont typeface="+mj-lt"/>
              <a:buAutoNum type="arabicPeriod" startAt="8"/>
            </a:pPr>
            <a:r>
              <a:rPr lang="es-PE" sz="1800" dirty="0">
                <a:latin typeface="Times New Roman" pitchFamily="18" charset="0"/>
                <a:cs typeface="Times New Roman" pitchFamily="18" charset="0"/>
              </a:rPr>
              <a:t>Afirman que se preocupan por la empresa y no se resuelve el tema del IGV no devuelto (US$ 100 millones), juicios contra SUNAT por turbosina en la Selva. No se resuelve el tema de los activos en alquiler a SAVIA y, anteriormente, a PETROTECH (clara subvaluación): US$ 10 anual cuando debería ser entre 20 y 30 anuales. Se volvió a entregar Terminales de Combustibles a GYM</a:t>
            </a:r>
            <a:r>
              <a:rPr lang="es-PE" sz="1800" dirty="0" smtClean="0">
                <a:latin typeface="Times New Roman" pitchFamily="18" charset="0"/>
                <a:cs typeface="Times New Roman" pitchFamily="18" charset="0"/>
              </a:rPr>
              <a:t>.</a:t>
            </a:r>
          </a:p>
          <a:p>
            <a:pPr marL="457200" indent="-457200" algn="just">
              <a:buFont typeface="+mj-lt"/>
              <a:buAutoNum type="arabicPeriod" startAt="8"/>
            </a:pPr>
            <a:endParaRPr lang="es-PE" sz="1800" dirty="0">
              <a:latin typeface="Times New Roman" pitchFamily="18" charset="0"/>
              <a:cs typeface="Times New Roman" pitchFamily="18" charset="0"/>
            </a:endParaRPr>
          </a:p>
          <a:p>
            <a:pPr marL="457200" indent="-457200" algn="just">
              <a:buFont typeface="+mj-lt"/>
              <a:buAutoNum type="arabicPeriod" startAt="8"/>
            </a:pPr>
            <a:r>
              <a:rPr lang="es-PE" sz="1800" dirty="0">
                <a:latin typeface="Times New Roman" pitchFamily="18" charset="0"/>
                <a:cs typeface="Times New Roman" pitchFamily="18" charset="0"/>
              </a:rPr>
              <a:t>Piden procedimientos legales (¿?), para revertir decisión hay procedimiento y gerencia o administración no puede tomar decisiones en asuntos </a:t>
            </a:r>
            <a:r>
              <a:rPr lang="es-PE" sz="1800" dirty="0" smtClean="0">
                <a:latin typeface="Times New Roman" pitchFamily="18" charset="0"/>
                <a:cs typeface="Times New Roman" pitchFamily="18" charset="0"/>
              </a:rPr>
              <a:t>estratégicos.</a:t>
            </a:r>
          </a:p>
          <a:p>
            <a:pPr marL="457200" indent="-457200" algn="just">
              <a:buFont typeface="+mj-lt"/>
              <a:buAutoNum type="arabicPeriod" startAt="8"/>
            </a:pPr>
            <a:endParaRPr lang="es-PE" sz="1800" dirty="0" smtClean="0">
              <a:latin typeface="Times New Roman" pitchFamily="18" charset="0"/>
              <a:cs typeface="Times New Roman" pitchFamily="18" charset="0"/>
            </a:endParaRPr>
          </a:p>
          <a:p>
            <a:pPr marL="457200" indent="-457200" algn="just">
              <a:buFont typeface="+mj-lt"/>
              <a:buAutoNum type="arabicPeriod" startAt="8"/>
            </a:pPr>
            <a:r>
              <a:rPr lang="es-PE" sz="1800" dirty="0" smtClean="0">
                <a:latin typeface="Times New Roman" pitchFamily="18" charset="0"/>
                <a:cs typeface="Times New Roman" pitchFamily="18" charset="0"/>
              </a:rPr>
              <a:t>Dicen </a:t>
            </a:r>
            <a:r>
              <a:rPr lang="es-PE" sz="1800" dirty="0">
                <a:latin typeface="Times New Roman" pitchFamily="18" charset="0"/>
                <a:cs typeface="Times New Roman" pitchFamily="18" charset="0"/>
              </a:rPr>
              <a:t>que ellos toman decisiones propias, pero su Presidente afirma que los cambios en las gerencia los hará la Junta General de Accionistas (MEF y MINEM), olvidándose </a:t>
            </a:r>
            <a:r>
              <a:rPr lang="es-PE" sz="1800" dirty="0" smtClean="0">
                <a:latin typeface="Times New Roman" pitchFamily="18" charset="0"/>
                <a:cs typeface="Times New Roman" pitchFamily="18" charset="0"/>
              </a:rPr>
              <a:t>de lo señalado en el Estatuto Social, en el cual esto </a:t>
            </a:r>
            <a:r>
              <a:rPr lang="es-PE" sz="1800" dirty="0">
                <a:latin typeface="Times New Roman" pitchFamily="18" charset="0"/>
                <a:cs typeface="Times New Roman" pitchFamily="18" charset="0"/>
              </a:rPr>
              <a:t>es una atribución del Directorio.</a:t>
            </a:r>
          </a:p>
        </p:txBody>
      </p:sp>
    </p:spTree>
    <p:extLst>
      <p:ext uri="{BB962C8B-B14F-4D97-AF65-F5344CB8AC3E}">
        <p14:creationId xmlns:p14="http://schemas.microsoft.com/office/powerpoint/2010/main" val="9356879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16632"/>
            <a:ext cx="9036496" cy="1143000"/>
          </a:xfrm>
        </p:spPr>
        <p:txBody>
          <a:bodyPr>
            <a:noAutofit/>
          </a:bodyPr>
          <a:lstStyle/>
          <a:p>
            <a:r>
              <a:rPr lang="es-PE" sz="3200" dirty="0" smtClean="0">
                <a:latin typeface="Times New Roman" pitchFamily="18" charset="0"/>
                <a:cs typeface="Times New Roman" pitchFamily="18" charset="0"/>
              </a:rPr>
              <a:t>III. PETROPERÚ: impactos Ley 30130 y  reglamento</a:t>
            </a:r>
            <a:endParaRPr lang="es-PE" sz="32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690671714"/>
              </p:ext>
            </p:extLst>
          </p:nvPr>
        </p:nvGraphicFramePr>
        <p:xfrm>
          <a:off x="611560" y="1124744"/>
          <a:ext cx="822960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88F3A37E-8736-4793-9BDF-AA202CA49B01}" type="slidenum">
              <a:rPr lang="es-PE" smtClean="0"/>
              <a:t>31</a:t>
            </a:fld>
            <a:endParaRPr lang="es-PE"/>
          </a:p>
        </p:txBody>
      </p:sp>
    </p:spTree>
    <p:extLst>
      <p:ext uri="{BB962C8B-B14F-4D97-AF65-F5344CB8AC3E}">
        <p14:creationId xmlns:p14="http://schemas.microsoft.com/office/powerpoint/2010/main" val="34964087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PE" sz="3200" dirty="0" smtClean="0">
                <a:latin typeface="Times New Roman" pitchFamily="18" charset="0"/>
                <a:cs typeface="Times New Roman" pitchFamily="18" charset="0"/>
              </a:rPr>
              <a:t>Pérdidas de valor económico por privatización de Petroperú (US$ millones a 20 años)</a:t>
            </a:r>
            <a:endParaRPr lang="es-PE" sz="3200" dirty="0"/>
          </a:p>
        </p:txBody>
      </p:sp>
      <p:sp>
        <p:nvSpPr>
          <p:cNvPr id="4" name="3 Marcador de número de diapositiva"/>
          <p:cNvSpPr>
            <a:spLocks noGrp="1"/>
          </p:cNvSpPr>
          <p:nvPr>
            <p:ph type="sldNum" sz="quarter" idx="12"/>
          </p:nvPr>
        </p:nvSpPr>
        <p:spPr/>
        <p:txBody>
          <a:bodyPr/>
          <a:lstStyle/>
          <a:p>
            <a:fld id="{88F3A37E-8736-4793-9BDF-AA202CA49B01}" type="slidenum">
              <a:rPr lang="es-PE" smtClean="0"/>
              <a:t>32</a:t>
            </a:fld>
            <a:endParaRPr lang="es-P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56792"/>
            <a:ext cx="7615957" cy="4777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83662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sz="3200" dirty="0" smtClean="0">
                <a:latin typeface="Times New Roman" pitchFamily="18" charset="0"/>
                <a:cs typeface="Times New Roman" pitchFamily="18" charset="0"/>
              </a:rPr>
              <a:t>Otros problemas pendientes </a:t>
            </a:r>
            <a:endParaRPr lang="es-PE" sz="3200" dirty="0">
              <a:latin typeface="Times New Roman" pitchFamily="18" charset="0"/>
              <a:cs typeface="Times New Roman" pitchFamily="18"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786647095"/>
              </p:ext>
            </p:extLst>
          </p:nvPr>
        </p:nvGraphicFramePr>
        <p:xfrm>
          <a:off x="395536" y="1052736"/>
          <a:ext cx="8229600" cy="51740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88F3A37E-8736-4793-9BDF-AA202CA49B01}" type="slidenum">
              <a:rPr lang="es-PE" smtClean="0"/>
              <a:t>33</a:t>
            </a:fld>
            <a:endParaRPr lang="es-PE"/>
          </a:p>
        </p:txBody>
      </p:sp>
    </p:spTree>
    <p:extLst>
      <p:ext uri="{BB962C8B-B14F-4D97-AF65-F5344CB8AC3E}">
        <p14:creationId xmlns:p14="http://schemas.microsoft.com/office/powerpoint/2010/main" val="12304607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normAutofit fontScale="90000"/>
          </a:bodyPr>
          <a:lstStyle/>
          <a:p>
            <a:r>
              <a:rPr lang="es-PE" sz="3600" dirty="0" smtClean="0">
                <a:latin typeface="Times New Roman" pitchFamily="18" charset="0"/>
                <a:cs typeface="Times New Roman" pitchFamily="18" charset="0"/>
              </a:rPr>
              <a:t>IV. Algunas propuestas preliminares PETROPERÚ</a:t>
            </a:r>
            <a:endParaRPr lang="es-PE" sz="3600" dirty="0">
              <a:latin typeface="Times New Roman" pitchFamily="18" charset="0"/>
              <a:cs typeface="Times New Roman" pitchFamily="18"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886215082"/>
              </p:ext>
            </p:extLst>
          </p:nvPr>
        </p:nvGraphicFramePr>
        <p:xfrm>
          <a:off x="457200" y="1052736"/>
          <a:ext cx="8229600" cy="5073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88F3A37E-8736-4793-9BDF-AA202CA49B01}" type="slidenum">
              <a:rPr lang="es-PE" smtClean="0"/>
              <a:t>34</a:t>
            </a:fld>
            <a:endParaRPr lang="es-PE"/>
          </a:p>
        </p:txBody>
      </p:sp>
    </p:spTree>
    <p:extLst>
      <p:ext uri="{BB962C8B-B14F-4D97-AF65-F5344CB8AC3E}">
        <p14:creationId xmlns:p14="http://schemas.microsoft.com/office/powerpoint/2010/main" val="40349635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sz="3200" dirty="0" smtClean="0">
                <a:latin typeface="Times New Roman" pitchFamily="18" charset="0"/>
                <a:cs typeface="Times New Roman" pitchFamily="18" charset="0"/>
              </a:rPr>
              <a:t>Anexos: Integración vertical de la industria petrolera</a:t>
            </a:r>
            <a:endParaRPr lang="es-PE" sz="3200" dirty="0">
              <a:latin typeface="Times New Roman" pitchFamily="18" charset="0"/>
              <a:cs typeface="Times New Roman" pitchFamily="18"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898557571"/>
              </p:ext>
            </p:extLst>
          </p:nvPr>
        </p:nvGraphicFramePr>
        <p:xfrm>
          <a:off x="529208" y="1955973"/>
          <a:ext cx="4258816" cy="442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88F3A37E-8736-4793-9BDF-AA202CA49B01}" type="slidenum">
              <a:rPr lang="es-PE" smtClean="0"/>
              <a:t>35</a:t>
            </a:fld>
            <a:endParaRPr lang="es-PE"/>
          </a:p>
        </p:txBody>
      </p:sp>
      <p:graphicFrame>
        <p:nvGraphicFramePr>
          <p:cNvPr id="6" name="4 Marcador de contenido"/>
          <p:cNvGraphicFramePr>
            <a:graphicFrameLocks/>
          </p:cNvGraphicFramePr>
          <p:nvPr>
            <p:extLst>
              <p:ext uri="{D42A27DB-BD31-4B8C-83A1-F6EECF244321}">
                <p14:modId xmlns:p14="http://schemas.microsoft.com/office/powerpoint/2010/main" val="3330800754"/>
              </p:ext>
            </p:extLst>
          </p:nvPr>
        </p:nvGraphicFramePr>
        <p:xfrm>
          <a:off x="4129608" y="1916832"/>
          <a:ext cx="4258816" cy="44644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6 CuadroTexto"/>
          <p:cNvSpPr txBox="1"/>
          <p:nvPr/>
        </p:nvSpPr>
        <p:spPr>
          <a:xfrm>
            <a:off x="1475656" y="1412776"/>
            <a:ext cx="2520280" cy="400110"/>
          </a:xfrm>
          <a:prstGeom prst="rect">
            <a:avLst/>
          </a:prstGeom>
          <a:noFill/>
        </p:spPr>
        <p:txBody>
          <a:bodyPr wrap="square" rtlCol="0">
            <a:spAutoFit/>
          </a:bodyPr>
          <a:lstStyle/>
          <a:p>
            <a:pPr algn="ctr"/>
            <a:r>
              <a:rPr lang="es-PE" sz="2000" u="sng" dirty="0" smtClean="0">
                <a:latin typeface="Times New Roman" pitchFamily="18" charset="0"/>
                <a:cs typeface="Times New Roman" pitchFamily="18" charset="0"/>
              </a:rPr>
              <a:t>A nivel internacional</a:t>
            </a:r>
            <a:endParaRPr lang="es-PE" sz="2000" u="sng" dirty="0">
              <a:latin typeface="Times New Roman" pitchFamily="18" charset="0"/>
              <a:cs typeface="Times New Roman" pitchFamily="18" charset="0"/>
            </a:endParaRPr>
          </a:p>
        </p:txBody>
      </p:sp>
      <p:sp>
        <p:nvSpPr>
          <p:cNvPr id="8" name="7 CuadroTexto"/>
          <p:cNvSpPr txBox="1"/>
          <p:nvPr/>
        </p:nvSpPr>
        <p:spPr>
          <a:xfrm>
            <a:off x="4932040" y="1412776"/>
            <a:ext cx="2520280" cy="400110"/>
          </a:xfrm>
          <a:prstGeom prst="rect">
            <a:avLst/>
          </a:prstGeom>
          <a:noFill/>
        </p:spPr>
        <p:txBody>
          <a:bodyPr wrap="square" rtlCol="0">
            <a:spAutoFit/>
          </a:bodyPr>
          <a:lstStyle/>
          <a:p>
            <a:pPr algn="ctr"/>
            <a:r>
              <a:rPr lang="es-PE" sz="2000" u="sng" dirty="0" smtClean="0">
                <a:latin typeface="Times New Roman" pitchFamily="18" charset="0"/>
                <a:cs typeface="Times New Roman" pitchFamily="18" charset="0"/>
              </a:rPr>
              <a:t>PETROPERÚ</a:t>
            </a:r>
            <a:endParaRPr lang="es-PE" sz="2000" u="sng" dirty="0">
              <a:latin typeface="Times New Roman" pitchFamily="18" charset="0"/>
              <a:cs typeface="Times New Roman" pitchFamily="18" charset="0"/>
            </a:endParaRPr>
          </a:p>
        </p:txBody>
      </p:sp>
    </p:spTree>
    <p:extLst>
      <p:ext uri="{BB962C8B-B14F-4D97-AF65-F5344CB8AC3E}">
        <p14:creationId xmlns:p14="http://schemas.microsoft.com/office/powerpoint/2010/main" val="41101946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sz="3200" dirty="0" smtClean="0">
                <a:latin typeface="Times New Roman" pitchFamily="18" charset="0"/>
                <a:cs typeface="Times New Roman" pitchFamily="18" charset="0"/>
              </a:rPr>
              <a:t>Estadísticas y razones financieras 2012</a:t>
            </a:r>
            <a:endParaRPr lang="es-PE" sz="3200" dirty="0"/>
          </a:p>
        </p:txBody>
      </p:sp>
      <p:sp>
        <p:nvSpPr>
          <p:cNvPr id="4" name="3 Marcador de número de diapositiva"/>
          <p:cNvSpPr>
            <a:spLocks noGrp="1"/>
          </p:cNvSpPr>
          <p:nvPr>
            <p:ph type="sldNum" sz="quarter" idx="12"/>
          </p:nvPr>
        </p:nvSpPr>
        <p:spPr/>
        <p:txBody>
          <a:bodyPr/>
          <a:lstStyle/>
          <a:p>
            <a:fld id="{88F3A37E-8736-4793-9BDF-AA202CA49B01}" type="slidenum">
              <a:rPr lang="es-PE" smtClean="0"/>
              <a:t>36</a:t>
            </a:fld>
            <a:endParaRPr lang="es-PE"/>
          </a:p>
        </p:txBody>
      </p:sp>
      <p:sp>
        <p:nvSpPr>
          <p:cNvPr id="10" name="9 CuadroTexto"/>
          <p:cNvSpPr txBox="1"/>
          <p:nvPr/>
        </p:nvSpPr>
        <p:spPr>
          <a:xfrm>
            <a:off x="163229" y="5939407"/>
            <a:ext cx="6984776" cy="307777"/>
          </a:xfrm>
          <a:prstGeom prst="rect">
            <a:avLst/>
          </a:prstGeom>
          <a:noFill/>
        </p:spPr>
        <p:txBody>
          <a:bodyPr wrap="square" rtlCol="0">
            <a:spAutoFit/>
          </a:bodyPr>
          <a:lstStyle/>
          <a:p>
            <a:r>
              <a:rPr lang="es-PE" sz="1400" dirty="0">
                <a:latin typeface="Times New Roman" pitchFamily="18" charset="0"/>
                <a:cs typeface="Times New Roman" pitchFamily="18" charset="0"/>
              </a:rPr>
              <a:t>Fuente: </a:t>
            </a:r>
            <a:r>
              <a:rPr lang="es-PE" sz="1400" dirty="0" smtClean="0">
                <a:latin typeface="Times New Roman" pitchFamily="18" charset="0"/>
                <a:cs typeface="Times New Roman" pitchFamily="18" charset="0"/>
              </a:rPr>
              <a:t>Elaboración propia con base en </a:t>
            </a:r>
            <a:r>
              <a:rPr lang="es-PE" sz="1400" dirty="0" err="1" smtClean="0">
                <a:latin typeface="Times New Roman" pitchFamily="18" charset="0"/>
                <a:cs typeface="Times New Roman" pitchFamily="18" charset="0"/>
              </a:rPr>
              <a:t>Fortune</a:t>
            </a:r>
            <a:r>
              <a:rPr lang="es-PE" sz="1400" dirty="0" smtClean="0">
                <a:latin typeface="Times New Roman" pitchFamily="18" charset="0"/>
                <a:cs typeface="Times New Roman" pitchFamily="18" charset="0"/>
              </a:rPr>
              <a:t> 500 (2013) y estados </a:t>
            </a:r>
            <a:r>
              <a:rPr lang="es-PE" sz="1400" smtClean="0">
                <a:latin typeface="Times New Roman" pitchFamily="18" charset="0"/>
                <a:cs typeface="Times New Roman" pitchFamily="18" charset="0"/>
              </a:rPr>
              <a:t>financieros Petroperú</a:t>
            </a:r>
            <a:endParaRPr lang="es-PE" sz="1400" dirty="0">
              <a:latin typeface="Times New Roman" pitchFamily="18" charset="0"/>
              <a:cs typeface="Times New Roman" pitchFamily="18" charset="0"/>
            </a:endParaRPr>
          </a:p>
        </p:txBody>
      </p:sp>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670" t="6935" r="3728" b="2784"/>
          <a:stretch/>
        </p:blipFill>
        <p:spPr bwMode="auto">
          <a:xfrm>
            <a:off x="163229" y="1340768"/>
            <a:ext cx="8873267" cy="448027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53353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88F3A37E-8736-4793-9BDF-AA202CA49B01}" type="slidenum">
              <a:rPr lang="es-PE" smtClean="0"/>
              <a:t>37</a:t>
            </a:fld>
            <a:endParaRPr lang="es-PE"/>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011184595"/>
              </p:ext>
            </p:extLst>
          </p:nvPr>
        </p:nvGraphicFramePr>
        <p:xfrm>
          <a:off x="179513" y="692696"/>
          <a:ext cx="8856982" cy="5306279"/>
        </p:xfrm>
        <a:graphic>
          <a:graphicData uri="http://schemas.openxmlformats.org/drawingml/2006/table">
            <a:tbl>
              <a:tblPr/>
              <a:tblGrid>
                <a:gridCol w="1230137"/>
                <a:gridCol w="1291642"/>
                <a:gridCol w="1153253"/>
                <a:gridCol w="1506917"/>
                <a:gridCol w="937979"/>
                <a:gridCol w="1506917"/>
                <a:gridCol w="1230137"/>
              </a:tblGrid>
              <a:tr h="532964">
                <a:tc gridSpan="7">
                  <a:txBody>
                    <a:bodyPr/>
                    <a:lstStyle/>
                    <a:p>
                      <a:pPr algn="ctr" fontAlgn="b"/>
                      <a:r>
                        <a:rPr lang="es-PE" sz="3200" b="0" i="0" u="none" strike="noStrike" dirty="0">
                          <a:solidFill>
                            <a:srgbClr val="000000"/>
                          </a:solidFill>
                          <a:effectLst/>
                          <a:latin typeface="Times New Roman" pitchFamily="18" charset="0"/>
                          <a:cs typeface="Times New Roman" pitchFamily="18" charset="0"/>
                        </a:rPr>
                        <a:t>Shell Anual </a:t>
                      </a:r>
                      <a:r>
                        <a:rPr lang="es-PE" sz="3200" b="0" i="0" u="none" strike="noStrike" dirty="0" err="1">
                          <a:solidFill>
                            <a:srgbClr val="000000"/>
                          </a:solidFill>
                          <a:effectLst/>
                          <a:latin typeface="Times New Roman" pitchFamily="18" charset="0"/>
                          <a:cs typeface="Times New Roman" pitchFamily="18" charset="0"/>
                        </a:rPr>
                        <a:t>Report</a:t>
                      </a:r>
                      <a:r>
                        <a:rPr lang="es-PE" sz="3200" b="0" i="0" u="none" strike="noStrike" dirty="0">
                          <a:solidFill>
                            <a:srgbClr val="000000"/>
                          </a:solidFill>
                          <a:effectLst/>
                          <a:latin typeface="Times New Roman" pitchFamily="18" charset="0"/>
                          <a:cs typeface="Times New Roman" pitchFamily="18" charset="0"/>
                        </a:rPr>
                        <a:t> (2012-2011)</a:t>
                      </a:r>
                    </a:p>
                  </a:txBody>
                  <a:tcPr marL="9525" marR="9525" marT="9525" marB="0" anchor="b">
                    <a:lnL>
                      <a:noFill/>
                    </a:lnL>
                    <a:lnR>
                      <a:noFill/>
                    </a:lnR>
                    <a:lnT>
                      <a:noFill/>
                    </a:lnT>
                    <a:lnB>
                      <a:noFill/>
                    </a:lnB>
                    <a:solidFill>
                      <a:schemeClr val="bg1"/>
                    </a:solidFill>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r h="259124">
                <a:tc>
                  <a:txBody>
                    <a:bodyPr/>
                    <a:lstStyle/>
                    <a:p>
                      <a:pPr algn="l" fontAlgn="b"/>
                      <a:endParaRPr lang="es-PE" sz="11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486119">
                <a:tc gridSpan="7">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Utilidad </a:t>
                      </a:r>
                      <a:r>
                        <a:rPr lang="es-PE" sz="2400" b="0" i="0" u="none" strike="noStrike" dirty="0">
                          <a:solidFill>
                            <a:srgbClr val="000000"/>
                          </a:solidFill>
                          <a:effectLst/>
                          <a:latin typeface="Times New Roman" pitchFamily="18" charset="0"/>
                          <a:cs typeface="Times New Roman" pitchFamily="18" charset="0"/>
                        </a:rPr>
                        <a:t>neta </a:t>
                      </a:r>
                      <a:r>
                        <a:rPr lang="es-PE" sz="2400" b="0" i="0" u="none" strike="noStrike" dirty="0" smtClean="0">
                          <a:solidFill>
                            <a:srgbClr val="000000"/>
                          </a:solidFill>
                          <a:effectLst/>
                          <a:latin typeface="Times New Roman" pitchFamily="18" charset="0"/>
                          <a:cs typeface="Times New Roman" pitchFamily="18" charset="0"/>
                        </a:rPr>
                        <a:t>total </a:t>
                      </a:r>
                      <a:r>
                        <a:rPr lang="es-PE" sz="2400" b="0" i="0" u="none" strike="noStrike" dirty="0">
                          <a:solidFill>
                            <a:srgbClr val="000000"/>
                          </a:solidFill>
                          <a:effectLst/>
                          <a:latin typeface="Times New Roman" pitchFamily="18" charset="0"/>
                          <a:cs typeface="Times New Roman" pitchFamily="18" charset="0"/>
                        </a:rPr>
                        <a:t>y por unidad de negocio (US$ millones)</a:t>
                      </a:r>
                    </a:p>
                  </a:txBody>
                  <a:tcPr marL="9525" marR="9525" marT="9525" marB="0" anchor="b">
                    <a:lnL>
                      <a:noFill/>
                    </a:lnL>
                    <a:lnR>
                      <a:noFill/>
                    </a:lnR>
                    <a:lnT>
                      <a:noFill/>
                    </a:lnT>
                    <a:lnB>
                      <a:noFill/>
                    </a:lnB>
                    <a:solidFill>
                      <a:schemeClr val="bg1"/>
                    </a:solidFill>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r h="397600">
                <a:tc>
                  <a:txBody>
                    <a:bodyPr/>
                    <a:lstStyle/>
                    <a:p>
                      <a:pPr algn="l" fontAlgn="b"/>
                      <a:endParaRPr lang="es-PE" sz="11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446391">
                <a:tc>
                  <a:txBody>
                    <a:bodyPr/>
                    <a:lstStyle/>
                    <a:p>
                      <a:pPr algn="l" fontAlgn="b"/>
                      <a:endParaRPr lang="es-PE" sz="11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r>
                        <a:rPr lang="es-PE" sz="2400" b="0" i="0" u="sng" strike="noStrike" dirty="0">
                          <a:solidFill>
                            <a:srgbClr val="000000"/>
                          </a:solidFill>
                          <a:effectLst/>
                          <a:latin typeface="Times New Roman" pitchFamily="18" charset="0"/>
                          <a:cs typeface="Times New Roman" pitchFamily="18" charset="0"/>
                        </a:rPr>
                        <a:t>2012</a:t>
                      </a: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r>
                        <a:rPr lang="es-PE" sz="2400" b="0" i="0" u="sng" strike="noStrike">
                          <a:solidFill>
                            <a:srgbClr val="000000"/>
                          </a:solidFill>
                          <a:effectLst/>
                          <a:latin typeface="Times New Roman" pitchFamily="18" charset="0"/>
                          <a:cs typeface="Times New Roman" pitchFamily="18" charset="0"/>
                        </a:rPr>
                        <a:t>2011</a:t>
                      </a: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446391">
                <a:tc>
                  <a:txBody>
                    <a:bodyPr/>
                    <a:lstStyle/>
                    <a:p>
                      <a:pPr algn="l" fontAlgn="b"/>
                      <a:endParaRPr lang="es-PE" sz="11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gridSpan="2">
                  <a:txBody>
                    <a:bodyPr/>
                    <a:lstStyle/>
                    <a:p>
                      <a:pPr algn="l" fontAlgn="b"/>
                      <a:r>
                        <a:rPr lang="es-PE" sz="2400" b="0" i="0" u="none" strike="noStrike">
                          <a:solidFill>
                            <a:srgbClr val="000000"/>
                          </a:solidFill>
                          <a:effectLst/>
                          <a:latin typeface="Times New Roman" pitchFamily="18" charset="0"/>
                          <a:cs typeface="Times New Roman" pitchFamily="18" charset="0"/>
                        </a:rPr>
                        <a:t>Upstream</a:t>
                      </a:r>
                    </a:p>
                  </a:txBody>
                  <a:tcPr marL="9525" marR="9525" marT="9525" marB="0" anchor="b">
                    <a:lnL>
                      <a:noFill/>
                    </a:lnL>
                    <a:lnR>
                      <a:noFill/>
                    </a:lnR>
                    <a:lnT>
                      <a:noFill/>
                    </a:lnT>
                    <a:lnB>
                      <a:noFill/>
                    </a:lnB>
                    <a:solidFill>
                      <a:schemeClr val="bg1"/>
                    </a:solidFill>
                  </a:tcPr>
                </a:tc>
                <a:tc hMerge="1">
                  <a:txBody>
                    <a:bodyPr/>
                    <a:lstStyle/>
                    <a:p>
                      <a:endParaRPr lang="es-PE"/>
                    </a:p>
                  </a:txBody>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22,162</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24,455</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446391">
                <a:tc>
                  <a:txBody>
                    <a:bodyPr/>
                    <a:lstStyle/>
                    <a:p>
                      <a:pPr algn="l" fontAlgn="b"/>
                      <a:endParaRPr lang="es-PE" sz="11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gridSpan="2">
                  <a:txBody>
                    <a:bodyPr/>
                    <a:lstStyle/>
                    <a:p>
                      <a:pPr algn="l" fontAlgn="b"/>
                      <a:r>
                        <a:rPr lang="es-PE" sz="2400" b="0" i="0" u="none" strike="noStrike">
                          <a:solidFill>
                            <a:srgbClr val="000000"/>
                          </a:solidFill>
                          <a:effectLst/>
                          <a:latin typeface="Times New Roman" pitchFamily="18" charset="0"/>
                          <a:cs typeface="Times New Roman" pitchFamily="18" charset="0"/>
                        </a:rPr>
                        <a:t>Downstream</a:t>
                      </a:r>
                    </a:p>
                  </a:txBody>
                  <a:tcPr marL="9525" marR="9525" marT="9525" marB="0" anchor="b">
                    <a:lnL>
                      <a:noFill/>
                    </a:lnL>
                    <a:lnR>
                      <a:noFill/>
                    </a:lnR>
                    <a:lnT>
                      <a:noFill/>
                    </a:lnT>
                    <a:lnB>
                      <a:noFill/>
                    </a:lnB>
                    <a:solidFill>
                      <a:schemeClr val="bg1"/>
                    </a:solidFill>
                  </a:tcPr>
                </a:tc>
                <a:tc hMerge="1">
                  <a:txBody>
                    <a:bodyPr/>
                    <a:lstStyle/>
                    <a:p>
                      <a:endParaRPr lang="es-PE"/>
                    </a:p>
                  </a:txBody>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5,350</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4,289</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446391">
                <a:tc>
                  <a:txBody>
                    <a:bodyPr/>
                    <a:lstStyle/>
                    <a:p>
                      <a:pPr algn="l" fontAlgn="b"/>
                      <a:endParaRPr lang="es-PE" sz="11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gridSpan="2">
                  <a:txBody>
                    <a:bodyPr/>
                    <a:lstStyle/>
                    <a:p>
                      <a:pPr algn="l" fontAlgn="b"/>
                      <a:r>
                        <a:rPr lang="es-PE" sz="2400" b="0" i="0" u="none" strike="noStrike">
                          <a:solidFill>
                            <a:srgbClr val="000000"/>
                          </a:solidFill>
                          <a:effectLst/>
                          <a:latin typeface="Times New Roman" pitchFamily="18" charset="0"/>
                          <a:cs typeface="Times New Roman" pitchFamily="18" charset="0"/>
                        </a:rPr>
                        <a:t>Corporate</a:t>
                      </a:r>
                    </a:p>
                  </a:txBody>
                  <a:tcPr marL="9525" marR="9525" marT="9525" marB="0" anchor="b">
                    <a:lnL>
                      <a:noFill/>
                    </a:lnL>
                    <a:lnR>
                      <a:noFill/>
                    </a:lnR>
                    <a:lnT>
                      <a:noFill/>
                    </a:lnT>
                    <a:lnB>
                      <a:noFill/>
                    </a:lnB>
                    <a:solidFill>
                      <a:schemeClr val="bg1"/>
                    </a:solidFill>
                  </a:tcPr>
                </a:tc>
                <a:tc hMerge="1">
                  <a:txBody>
                    <a:bodyPr/>
                    <a:lstStyle/>
                    <a:p>
                      <a:endParaRPr lang="es-PE"/>
                    </a:p>
                  </a:txBody>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-209</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86</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446391">
                <a:tc>
                  <a:txBody>
                    <a:bodyPr/>
                    <a:lstStyle/>
                    <a:p>
                      <a:pPr algn="l" fontAlgn="b"/>
                      <a:endParaRPr lang="es-PE" sz="11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gridSpan="2">
                  <a:txBody>
                    <a:bodyPr/>
                    <a:lstStyle/>
                    <a:p>
                      <a:pPr algn="l" fontAlgn="b"/>
                      <a:r>
                        <a:rPr lang="es-PE" sz="2400" b="0" i="0" u="none" strike="noStrike" dirty="0">
                          <a:solidFill>
                            <a:srgbClr val="000000"/>
                          </a:solidFill>
                          <a:effectLst/>
                          <a:latin typeface="Times New Roman" pitchFamily="18" charset="0"/>
                          <a:cs typeface="Times New Roman" pitchFamily="18" charset="0"/>
                        </a:rPr>
                        <a:t>Total</a:t>
                      </a:r>
                    </a:p>
                  </a:txBody>
                  <a:tcPr marL="9525" marR="9525" marT="9525" marB="0" anchor="b">
                    <a:lnL>
                      <a:noFill/>
                    </a:lnL>
                    <a:lnR>
                      <a:noFill/>
                    </a:lnR>
                    <a:lnT>
                      <a:noFill/>
                    </a:lnT>
                    <a:lnB>
                      <a:noFill/>
                    </a:lnB>
                    <a:solidFill>
                      <a:schemeClr val="bg1"/>
                    </a:solidFill>
                  </a:tcPr>
                </a:tc>
                <a:tc hMerge="1">
                  <a:txBody>
                    <a:bodyPr/>
                    <a:lstStyle/>
                    <a:p>
                      <a:endParaRPr lang="es-PE"/>
                    </a:p>
                  </a:txBody>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27,303</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28,830</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403103">
                <a:tc>
                  <a:txBody>
                    <a:bodyPr/>
                    <a:lstStyle/>
                    <a:p>
                      <a:pPr algn="l" fontAlgn="b"/>
                      <a:endParaRPr lang="es-PE" sz="11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879253">
                <a:tc gridSpan="7">
                  <a:txBody>
                    <a:bodyPr/>
                    <a:lstStyle/>
                    <a:p>
                      <a:pPr algn="l" fontAlgn="ctr"/>
                      <a:r>
                        <a:rPr lang="es-PE" sz="2400" b="0" i="0" u="none" strike="noStrike" dirty="0">
                          <a:solidFill>
                            <a:srgbClr val="000000"/>
                          </a:solidFill>
                          <a:effectLst/>
                          <a:latin typeface="Times New Roman" pitchFamily="18" charset="0"/>
                          <a:cs typeface="Times New Roman" pitchFamily="18" charset="0"/>
                        </a:rPr>
                        <a:t>http://</a:t>
                      </a:r>
                      <a:r>
                        <a:rPr lang="es-PE" sz="2400" b="0" i="0" u="none" strike="noStrike" dirty="0" smtClean="0">
                          <a:solidFill>
                            <a:srgbClr val="000000"/>
                          </a:solidFill>
                          <a:effectLst/>
                          <a:latin typeface="Times New Roman" pitchFamily="18" charset="0"/>
                          <a:cs typeface="Times New Roman" pitchFamily="18" charset="0"/>
                        </a:rPr>
                        <a:t>reports.shell.com/annual_report/2012/servicepages/downfiles/entire_shell_ar12.pdf</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ctr">
                    <a:lnL>
                      <a:noFill/>
                    </a:lnL>
                    <a:lnR>
                      <a:noFill/>
                    </a:lnR>
                    <a:lnT>
                      <a:noFill/>
                    </a:lnT>
                    <a:lnB>
                      <a:noFill/>
                    </a:lnB>
                    <a:solidFill>
                      <a:schemeClr val="bg1"/>
                    </a:solidFill>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bl>
          </a:graphicData>
        </a:graphic>
      </p:graphicFrame>
    </p:spTree>
    <p:extLst>
      <p:ext uri="{BB962C8B-B14F-4D97-AF65-F5344CB8AC3E}">
        <p14:creationId xmlns:p14="http://schemas.microsoft.com/office/powerpoint/2010/main" val="20105204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88F3A37E-8736-4793-9BDF-AA202CA49B01}" type="slidenum">
              <a:rPr lang="es-PE" smtClean="0"/>
              <a:t>38</a:t>
            </a:fld>
            <a:endParaRPr lang="es-PE"/>
          </a:p>
        </p:txBody>
      </p:sp>
      <p:graphicFrame>
        <p:nvGraphicFramePr>
          <p:cNvPr id="8" name="7 Tabla"/>
          <p:cNvGraphicFramePr>
            <a:graphicFrameLocks noGrp="1"/>
          </p:cNvGraphicFramePr>
          <p:nvPr>
            <p:extLst>
              <p:ext uri="{D42A27DB-BD31-4B8C-83A1-F6EECF244321}">
                <p14:modId xmlns:p14="http://schemas.microsoft.com/office/powerpoint/2010/main" val="2452351354"/>
              </p:ext>
            </p:extLst>
          </p:nvPr>
        </p:nvGraphicFramePr>
        <p:xfrm>
          <a:off x="179512" y="620688"/>
          <a:ext cx="8748465" cy="5403474"/>
        </p:xfrm>
        <a:graphic>
          <a:graphicData uri="http://schemas.openxmlformats.org/drawingml/2006/table">
            <a:tbl>
              <a:tblPr/>
              <a:tblGrid>
                <a:gridCol w="1215065"/>
                <a:gridCol w="1275816"/>
                <a:gridCol w="1139123"/>
                <a:gridCol w="1488454"/>
                <a:gridCol w="926488"/>
                <a:gridCol w="1488454"/>
                <a:gridCol w="1215065"/>
              </a:tblGrid>
              <a:tr h="411769">
                <a:tc gridSpan="7">
                  <a:txBody>
                    <a:bodyPr/>
                    <a:lstStyle/>
                    <a:p>
                      <a:pPr algn="ctr" fontAlgn="b"/>
                      <a:r>
                        <a:rPr lang="es-PE" sz="3200" b="0" i="0" u="none" strike="noStrike" dirty="0">
                          <a:solidFill>
                            <a:srgbClr val="000000"/>
                          </a:solidFill>
                          <a:effectLst/>
                          <a:latin typeface="Times New Roman" pitchFamily="18" charset="0"/>
                          <a:cs typeface="Times New Roman" pitchFamily="18" charset="0"/>
                        </a:rPr>
                        <a:t>Exxon - </a:t>
                      </a:r>
                      <a:r>
                        <a:rPr lang="es-PE" sz="3200" b="0" i="0" u="none" strike="noStrike" dirty="0" err="1">
                          <a:solidFill>
                            <a:srgbClr val="000000"/>
                          </a:solidFill>
                          <a:effectLst/>
                          <a:latin typeface="Times New Roman" pitchFamily="18" charset="0"/>
                          <a:cs typeface="Times New Roman" pitchFamily="18" charset="0"/>
                        </a:rPr>
                        <a:t>Mobil</a:t>
                      </a:r>
                      <a:r>
                        <a:rPr lang="es-PE" sz="3200" b="0" i="0" u="none" strike="noStrike" dirty="0">
                          <a:solidFill>
                            <a:srgbClr val="000000"/>
                          </a:solidFill>
                          <a:effectLst/>
                          <a:latin typeface="Times New Roman" pitchFamily="18" charset="0"/>
                          <a:cs typeface="Times New Roman" pitchFamily="18" charset="0"/>
                        </a:rPr>
                        <a:t> </a:t>
                      </a:r>
                      <a:r>
                        <a:rPr lang="es-PE" sz="3200" b="0" i="0" u="none" strike="noStrike" dirty="0" smtClean="0">
                          <a:solidFill>
                            <a:srgbClr val="000000"/>
                          </a:solidFill>
                          <a:effectLst/>
                          <a:latin typeface="Times New Roman" pitchFamily="18" charset="0"/>
                          <a:cs typeface="Times New Roman" pitchFamily="18" charset="0"/>
                        </a:rPr>
                        <a:t> (2012-2011)</a:t>
                      </a:r>
                      <a:endParaRPr lang="es-PE" sz="32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r h="385415">
                <a:tc>
                  <a:txBody>
                    <a:bodyPr/>
                    <a:lstStyle/>
                    <a:p>
                      <a:pPr algn="l" fontAlgn="b"/>
                      <a:endParaRPr lang="es-PE" sz="16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a:txBody>
                    <a:bodyPr/>
                    <a:lstStyle/>
                    <a:p>
                      <a:pPr algn="l" fontAlgn="b"/>
                      <a:endParaRPr lang="es-PE" sz="2000" b="0" i="0" u="none" strike="noStrike">
                        <a:solidFill>
                          <a:srgbClr val="000000"/>
                        </a:solidFill>
                        <a:effectLst/>
                        <a:latin typeface="Times New Roman"/>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411769">
                <a:tc gridSpan="7">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Utilidad </a:t>
                      </a:r>
                      <a:r>
                        <a:rPr lang="es-PE" sz="2400" b="0" i="0" u="none" strike="noStrike" dirty="0">
                          <a:solidFill>
                            <a:srgbClr val="000000"/>
                          </a:solidFill>
                          <a:effectLst/>
                          <a:latin typeface="Times New Roman" pitchFamily="18" charset="0"/>
                          <a:cs typeface="Times New Roman" pitchFamily="18" charset="0"/>
                        </a:rPr>
                        <a:t>neta </a:t>
                      </a:r>
                      <a:r>
                        <a:rPr lang="es-PE" sz="2400" b="0" i="0" u="none" strike="noStrike" dirty="0" smtClean="0">
                          <a:solidFill>
                            <a:srgbClr val="000000"/>
                          </a:solidFill>
                          <a:effectLst/>
                          <a:latin typeface="Times New Roman" pitchFamily="18" charset="0"/>
                          <a:cs typeface="Times New Roman" pitchFamily="18" charset="0"/>
                        </a:rPr>
                        <a:t>total </a:t>
                      </a:r>
                      <a:r>
                        <a:rPr lang="es-PE" sz="2400" b="0" i="0" u="none" strike="noStrike" dirty="0">
                          <a:solidFill>
                            <a:srgbClr val="000000"/>
                          </a:solidFill>
                          <a:effectLst/>
                          <a:latin typeface="Times New Roman" pitchFamily="18" charset="0"/>
                          <a:cs typeface="Times New Roman" pitchFamily="18" charset="0"/>
                        </a:rPr>
                        <a:t>y por unidad de negocio (US$ millones)</a:t>
                      </a:r>
                    </a:p>
                  </a:txBody>
                  <a:tcPr marL="9525" marR="9525" marT="9525" marB="0" anchor="b">
                    <a:lnL>
                      <a:noFill/>
                    </a:lnL>
                    <a:lnR>
                      <a:noFill/>
                    </a:lnR>
                    <a:lnT>
                      <a:noFill/>
                    </a:lnT>
                    <a:lnB>
                      <a:noFill/>
                    </a:lnB>
                    <a:solidFill>
                      <a:schemeClr val="bg1"/>
                    </a:solidFill>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r h="329414">
                <a:tc>
                  <a:txBody>
                    <a:bodyPr/>
                    <a:lstStyle/>
                    <a:p>
                      <a:pPr algn="l" fontAlgn="b"/>
                      <a:endParaRPr lang="es-PE" sz="16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a:txBody>
                    <a:bodyPr/>
                    <a:lstStyle/>
                    <a:p>
                      <a:pPr algn="l" fontAlgn="b"/>
                      <a:endParaRPr lang="es-PE" sz="16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345885">
                <a:tc>
                  <a:txBody>
                    <a:bodyPr/>
                    <a:lstStyle/>
                    <a:p>
                      <a:pPr algn="l" fontAlgn="b"/>
                      <a:endParaRPr lang="es-PE" sz="16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a:txBody>
                    <a:bodyPr/>
                    <a:lstStyle/>
                    <a:p>
                      <a:pPr algn="l" fontAlgn="b"/>
                      <a:endParaRPr lang="es-PE" sz="16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r>
                        <a:rPr lang="es-PE" sz="2400" b="0" i="0" u="sng" strike="noStrike" dirty="0">
                          <a:solidFill>
                            <a:srgbClr val="000000"/>
                          </a:solidFill>
                          <a:effectLst/>
                          <a:latin typeface="Times New Roman" pitchFamily="18" charset="0"/>
                          <a:cs typeface="Times New Roman" pitchFamily="18" charset="0"/>
                        </a:rPr>
                        <a:t>2012</a:t>
                      </a: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r>
                        <a:rPr lang="es-PE" sz="2400" b="0" i="0" u="sng" strike="noStrike">
                          <a:solidFill>
                            <a:srgbClr val="000000"/>
                          </a:solidFill>
                          <a:effectLst/>
                          <a:latin typeface="Times New Roman" pitchFamily="18" charset="0"/>
                          <a:cs typeface="Times New Roman" pitchFamily="18" charset="0"/>
                        </a:rPr>
                        <a:t>2011</a:t>
                      </a: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345885">
                <a:tc>
                  <a:txBody>
                    <a:bodyPr/>
                    <a:lstStyle/>
                    <a:p>
                      <a:pPr algn="l" fontAlgn="b"/>
                      <a:endParaRPr lang="es-PE" sz="16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gridSpan="2">
                  <a:txBody>
                    <a:bodyPr/>
                    <a:lstStyle/>
                    <a:p>
                      <a:pPr algn="l" fontAlgn="b"/>
                      <a:r>
                        <a:rPr lang="es-PE" sz="2400" b="0" i="0" u="none" strike="noStrike">
                          <a:solidFill>
                            <a:srgbClr val="000000"/>
                          </a:solidFill>
                          <a:effectLst/>
                          <a:latin typeface="Times New Roman" pitchFamily="18" charset="0"/>
                          <a:cs typeface="Times New Roman" pitchFamily="18" charset="0"/>
                        </a:rPr>
                        <a:t>Upstream</a:t>
                      </a:r>
                    </a:p>
                  </a:txBody>
                  <a:tcPr marL="9525" marR="9525" marT="9525" marB="0" anchor="b">
                    <a:lnL>
                      <a:noFill/>
                    </a:lnL>
                    <a:lnR>
                      <a:noFill/>
                    </a:lnR>
                    <a:lnT>
                      <a:noFill/>
                    </a:lnT>
                    <a:lnB>
                      <a:noFill/>
                    </a:lnB>
                    <a:solidFill>
                      <a:schemeClr val="bg1"/>
                    </a:solidFill>
                  </a:tcPr>
                </a:tc>
                <a:tc hMerge="1">
                  <a:txBody>
                    <a:bodyPr/>
                    <a:lstStyle/>
                    <a:p>
                      <a:endParaRPr lang="es-PE"/>
                    </a:p>
                  </a:txBody>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29,895</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34,439</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345885">
                <a:tc>
                  <a:txBody>
                    <a:bodyPr/>
                    <a:lstStyle/>
                    <a:p>
                      <a:pPr algn="l" fontAlgn="b"/>
                      <a:endParaRPr lang="es-PE" sz="16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gridSpan="2">
                  <a:txBody>
                    <a:bodyPr/>
                    <a:lstStyle/>
                    <a:p>
                      <a:pPr algn="l" fontAlgn="b"/>
                      <a:r>
                        <a:rPr lang="es-PE" sz="2400" b="0" i="0" u="none" strike="noStrike">
                          <a:solidFill>
                            <a:srgbClr val="000000"/>
                          </a:solidFill>
                          <a:effectLst/>
                          <a:latin typeface="Times New Roman" pitchFamily="18" charset="0"/>
                          <a:cs typeface="Times New Roman" pitchFamily="18" charset="0"/>
                        </a:rPr>
                        <a:t>Downstream</a:t>
                      </a:r>
                    </a:p>
                  </a:txBody>
                  <a:tcPr marL="9525" marR="9525" marT="9525" marB="0" anchor="b">
                    <a:lnL>
                      <a:noFill/>
                    </a:lnL>
                    <a:lnR>
                      <a:noFill/>
                    </a:lnR>
                    <a:lnT>
                      <a:noFill/>
                    </a:lnT>
                    <a:lnB>
                      <a:noFill/>
                    </a:lnB>
                    <a:solidFill>
                      <a:schemeClr val="bg1"/>
                    </a:solidFill>
                  </a:tcPr>
                </a:tc>
                <a:tc hMerge="1">
                  <a:txBody>
                    <a:bodyPr/>
                    <a:lstStyle/>
                    <a:p>
                      <a:endParaRPr lang="es-PE"/>
                    </a:p>
                  </a:txBody>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13,190</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4,459</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345885">
                <a:tc>
                  <a:txBody>
                    <a:bodyPr/>
                    <a:lstStyle/>
                    <a:p>
                      <a:pPr algn="l" fontAlgn="b"/>
                      <a:endParaRPr lang="es-PE" sz="16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gridSpan="2">
                  <a:txBody>
                    <a:bodyPr/>
                    <a:lstStyle/>
                    <a:p>
                      <a:pPr algn="l" fontAlgn="b"/>
                      <a:r>
                        <a:rPr lang="es-PE" sz="2400" b="0" i="0" u="none" strike="noStrike">
                          <a:solidFill>
                            <a:srgbClr val="000000"/>
                          </a:solidFill>
                          <a:effectLst/>
                          <a:latin typeface="Times New Roman" pitchFamily="18" charset="0"/>
                          <a:cs typeface="Times New Roman" pitchFamily="18" charset="0"/>
                        </a:rPr>
                        <a:t>Chemical</a:t>
                      </a:r>
                    </a:p>
                  </a:txBody>
                  <a:tcPr marL="9525" marR="9525" marT="9525" marB="0" anchor="b">
                    <a:lnL>
                      <a:noFill/>
                    </a:lnL>
                    <a:lnR>
                      <a:noFill/>
                    </a:lnR>
                    <a:lnT>
                      <a:noFill/>
                    </a:lnT>
                    <a:lnB>
                      <a:noFill/>
                    </a:lnB>
                    <a:solidFill>
                      <a:schemeClr val="bg1"/>
                    </a:solidFill>
                  </a:tcPr>
                </a:tc>
                <a:tc hMerge="1">
                  <a:txBody>
                    <a:bodyPr/>
                    <a:lstStyle/>
                    <a:p>
                      <a:endParaRPr lang="es-PE"/>
                    </a:p>
                  </a:txBody>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3,898</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4,383</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648947">
                <a:tc>
                  <a:txBody>
                    <a:bodyPr/>
                    <a:lstStyle/>
                    <a:p>
                      <a:pPr algn="l" fontAlgn="b"/>
                      <a:endParaRPr lang="es-PE" sz="16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gridSpan="2">
                  <a:txBody>
                    <a:bodyPr/>
                    <a:lstStyle/>
                    <a:p>
                      <a:pPr algn="l" fontAlgn="b"/>
                      <a:r>
                        <a:rPr lang="es-PE" sz="2400" b="0" i="0" u="none" strike="noStrike" dirty="0" err="1">
                          <a:solidFill>
                            <a:srgbClr val="000000"/>
                          </a:solidFill>
                          <a:effectLst/>
                          <a:latin typeface="Times New Roman" pitchFamily="18" charset="0"/>
                          <a:cs typeface="Times New Roman" pitchFamily="18" charset="0"/>
                        </a:rPr>
                        <a:t>Corporate</a:t>
                      </a:r>
                      <a:r>
                        <a:rPr lang="es-PE" sz="2400" b="0" i="0" u="none" strike="noStrike" dirty="0">
                          <a:solidFill>
                            <a:srgbClr val="000000"/>
                          </a:solidFill>
                          <a:effectLst/>
                          <a:latin typeface="Times New Roman" pitchFamily="18" charset="0"/>
                          <a:cs typeface="Times New Roman" pitchFamily="18" charset="0"/>
                        </a:rPr>
                        <a:t> and </a:t>
                      </a:r>
                      <a:r>
                        <a:rPr lang="es-PE" sz="2400" b="0" i="0" u="none" strike="noStrike" dirty="0" err="1" smtClean="0">
                          <a:solidFill>
                            <a:srgbClr val="000000"/>
                          </a:solidFill>
                          <a:effectLst/>
                          <a:latin typeface="Times New Roman" pitchFamily="18" charset="0"/>
                          <a:cs typeface="Times New Roman" pitchFamily="18" charset="0"/>
                        </a:rPr>
                        <a:t>Financing</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hMerge="1">
                  <a:txBody>
                    <a:bodyPr/>
                    <a:lstStyle/>
                    <a:p>
                      <a:endParaRPr lang="es-PE"/>
                    </a:p>
                  </a:txBody>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-2,103</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-2,221</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362356">
                <a:tc>
                  <a:txBody>
                    <a:bodyPr/>
                    <a:lstStyle/>
                    <a:p>
                      <a:pPr algn="l" fontAlgn="b"/>
                      <a:endParaRPr lang="es-PE" sz="16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gridSpan="2">
                  <a:txBody>
                    <a:bodyPr/>
                    <a:lstStyle/>
                    <a:p>
                      <a:pPr algn="l" fontAlgn="b"/>
                      <a:r>
                        <a:rPr lang="es-PE" sz="2400" b="0" i="0" u="none" strike="noStrike">
                          <a:solidFill>
                            <a:srgbClr val="000000"/>
                          </a:solidFill>
                          <a:effectLst/>
                          <a:latin typeface="Times New Roman" pitchFamily="18" charset="0"/>
                          <a:cs typeface="Times New Roman" pitchFamily="18" charset="0"/>
                        </a:rPr>
                        <a:t>Total</a:t>
                      </a:r>
                    </a:p>
                  </a:txBody>
                  <a:tcPr marL="9525" marR="9525" marT="9525" marB="0" anchor="b">
                    <a:lnL>
                      <a:noFill/>
                    </a:lnL>
                    <a:lnR>
                      <a:noFill/>
                    </a:lnR>
                    <a:lnT>
                      <a:noFill/>
                    </a:lnT>
                    <a:lnB>
                      <a:noFill/>
                    </a:lnB>
                    <a:solidFill>
                      <a:schemeClr val="bg1"/>
                    </a:solidFill>
                  </a:tcPr>
                </a:tc>
                <a:tc hMerge="1">
                  <a:txBody>
                    <a:bodyPr/>
                    <a:lstStyle/>
                    <a:p>
                      <a:endParaRPr lang="es-PE"/>
                    </a:p>
                  </a:txBody>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44,860</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ctr" fontAlgn="b"/>
                      <a:r>
                        <a:rPr lang="es-PE" sz="2400" b="0" i="0" u="none" strike="noStrike" dirty="0" smtClean="0">
                          <a:solidFill>
                            <a:srgbClr val="000000"/>
                          </a:solidFill>
                          <a:effectLst/>
                          <a:latin typeface="Times New Roman" pitchFamily="18" charset="0"/>
                          <a:cs typeface="Times New Roman" pitchFamily="18" charset="0"/>
                        </a:rPr>
                        <a:t>41,060</a:t>
                      </a:r>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329414">
                <a:tc>
                  <a:txBody>
                    <a:bodyPr/>
                    <a:lstStyle/>
                    <a:p>
                      <a:pPr algn="l" fontAlgn="b"/>
                      <a:endParaRPr lang="es-PE" sz="16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a:txBody>
                    <a:bodyPr/>
                    <a:lstStyle/>
                    <a:p>
                      <a:pPr algn="l" fontAlgn="b"/>
                      <a:endParaRPr lang="es-PE" sz="1600" b="0" i="0" u="none" strike="noStrike">
                        <a:solidFill>
                          <a:srgbClr val="000000"/>
                        </a:solidFill>
                        <a:effectLst/>
                        <a:latin typeface="Calibri"/>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c>
                  <a:txBody>
                    <a:bodyPr/>
                    <a:lstStyle/>
                    <a:p>
                      <a:pPr algn="l" fontAlgn="b"/>
                      <a:endParaRPr lang="es-PE" sz="2400" b="0" i="0" u="none" strike="noStrike">
                        <a:solidFill>
                          <a:srgbClr val="000000"/>
                        </a:solidFill>
                        <a:effectLst/>
                        <a:latin typeface="Times New Roman" pitchFamily="18" charset="0"/>
                        <a:cs typeface="Times New Roman"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s-PE" sz="2400" b="0" i="0" u="none" strike="noStrike" dirty="0">
                        <a:solidFill>
                          <a:srgbClr val="000000"/>
                        </a:solidFill>
                        <a:effectLst/>
                        <a:latin typeface="Times New Roman" pitchFamily="18" charset="0"/>
                        <a:cs typeface="Times New Roman" pitchFamily="18" charset="0"/>
                      </a:endParaRPr>
                    </a:p>
                  </a:txBody>
                  <a:tcPr marL="9525" marR="9525" marT="9525" marB="0" anchor="b">
                    <a:lnL>
                      <a:noFill/>
                    </a:lnL>
                    <a:lnR>
                      <a:noFill/>
                    </a:lnR>
                    <a:lnT>
                      <a:noFill/>
                    </a:lnT>
                    <a:lnB>
                      <a:noFill/>
                    </a:lnB>
                    <a:solidFill>
                      <a:schemeClr val="bg1"/>
                    </a:solidFill>
                  </a:tcPr>
                </a:tc>
              </a:tr>
              <a:tr h="345885">
                <a:tc gridSpan="7">
                  <a:txBody>
                    <a:bodyPr/>
                    <a:lstStyle/>
                    <a:p>
                      <a:pPr algn="l" fontAlgn="ctr"/>
                      <a:r>
                        <a:rPr lang="es-PE" sz="2400" b="0" i="0" u="none" strike="noStrike" dirty="0">
                          <a:solidFill>
                            <a:srgbClr val="000000"/>
                          </a:solidFill>
                          <a:effectLst/>
                          <a:latin typeface="Times New Roman" pitchFamily="18" charset="0"/>
                          <a:cs typeface="Times New Roman" pitchFamily="18" charset="0"/>
                        </a:rPr>
                        <a:t>http://www.exxonmobil.com/corporate/files/news_pub_ir_finstmts2012.pdf</a:t>
                      </a:r>
                    </a:p>
                  </a:txBody>
                  <a:tcPr marL="9525" marR="9525" marT="9525" marB="0" anchor="ctr">
                    <a:lnL>
                      <a:noFill/>
                    </a:lnL>
                    <a:lnR>
                      <a:noFill/>
                    </a:lnR>
                    <a:lnT>
                      <a:noFill/>
                    </a:lnT>
                    <a:lnB>
                      <a:noFill/>
                    </a:lnB>
                    <a:solidFill>
                      <a:schemeClr val="bg1"/>
                    </a:solidFill>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bl>
          </a:graphicData>
        </a:graphic>
      </p:graphicFrame>
    </p:spTree>
    <p:extLst>
      <p:ext uri="{BB962C8B-B14F-4D97-AF65-F5344CB8AC3E}">
        <p14:creationId xmlns:p14="http://schemas.microsoft.com/office/powerpoint/2010/main" val="4220662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sz="3200" dirty="0" smtClean="0">
                <a:latin typeface="Times New Roman" pitchFamily="18" charset="0"/>
                <a:cs typeface="Times New Roman" pitchFamily="18" charset="0"/>
              </a:rPr>
              <a:t>I. Principales errores estratégicos</a:t>
            </a:r>
            <a:endParaRPr lang="es-PE" sz="3200" dirty="0">
              <a:latin typeface="Times New Roman" pitchFamily="18" charset="0"/>
              <a:cs typeface="Times New Roman" pitchFamily="18"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829990150"/>
              </p:ext>
            </p:extLst>
          </p:nvPr>
        </p:nvGraphicFramePr>
        <p:xfrm>
          <a:off x="179512" y="1340768"/>
          <a:ext cx="8856984"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Marcador de número de diapositiva"/>
          <p:cNvSpPr>
            <a:spLocks noGrp="1"/>
          </p:cNvSpPr>
          <p:nvPr>
            <p:ph type="sldNum" sz="quarter" idx="12"/>
          </p:nvPr>
        </p:nvSpPr>
        <p:spPr/>
        <p:txBody>
          <a:bodyPr/>
          <a:lstStyle/>
          <a:p>
            <a:fld id="{88F3A37E-8736-4793-9BDF-AA202CA49B01}" type="slidenum">
              <a:rPr lang="es-PE" smtClean="0"/>
              <a:t>4</a:t>
            </a:fld>
            <a:endParaRPr lang="es-PE"/>
          </a:p>
        </p:txBody>
      </p:sp>
    </p:spTree>
    <p:extLst>
      <p:ext uri="{BB962C8B-B14F-4D97-AF65-F5344CB8AC3E}">
        <p14:creationId xmlns:p14="http://schemas.microsoft.com/office/powerpoint/2010/main" val="1668318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pPr lvl="0"/>
            <a:r>
              <a:rPr lang="es-PE" sz="3200" dirty="0">
                <a:latin typeface="Times New Roman" pitchFamily="18" charset="0"/>
                <a:cs typeface="Times New Roman" pitchFamily="18" charset="0"/>
              </a:rPr>
              <a:t>Confiar que el sector privado se puede hacer cargo del sector</a:t>
            </a:r>
            <a:br>
              <a:rPr lang="es-PE" sz="3200" dirty="0">
                <a:latin typeface="Times New Roman" pitchFamily="18" charset="0"/>
                <a:cs typeface="Times New Roman" pitchFamily="18" charset="0"/>
              </a:rPr>
            </a:br>
            <a:endParaRPr lang="es-PE" sz="3200"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1230433209"/>
              </p:ext>
            </p:extLst>
          </p:nvPr>
        </p:nvGraphicFramePr>
        <p:xfrm>
          <a:off x="457200" y="1196752"/>
          <a:ext cx="82296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Marcador de número de diapositiva"/>
          <p:cNvSpPr>
            <a:spLocks noGrp="1"/>
          </p:cNvSpPr>
          <p:nvPr>
            <p:ph type="sldNum" sz="quarter" idx="12"/>
          </p:nvPr>
        </p:nvSpPr>
        <p:spPr/>
        <p:txBody>
          <a:bodyPr/>
          <a:lstStyle/>
          <a:p>
            <a:fld id="{88F3A37E-8736-4793-9BDF-AA202CA49B01}" type="slidenum">
              <a:rPr lang="es-PE" smtClean="0"/>
              <a:t>5</a:t>
            </a:fld>
            <a:endParaRPr lang="es-PE"/>
          </a:p>
        </p:txBody>
      </p:sp>
    </p:spTree>
    <p:extLst>
      <p:ext uri="{BB962C8B-B14F-4D97-AF65-F5344CB8AC3E}">
        <p14:creationId xmlns:p14="http://schemas.microsoft.com/office/powerpoint/2010/main" val="341899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143000"/>
          </a:xfrm>
        </p:spPr>
        <p:txBody>
          <a:bodyPr>
            <a:normAutofit/>
          </a:bodyPr>
          <a:lstStyle/>
          <a:p>
            <a:r>
              <a:rPr lang="es-PE" sz="3200" dirty="0" smtClean="0">
                <a:latin typeface="Times New Roman" pitchFamily="18" charset="0"/>
                <a:cs typeface="Times New Roman" pitchFamily="18" charset="0"/>
              </a:rPr>
              <a:t>Producción y consumo interno de petróleo en el Perú</a:t>
            </a:r>
            <a:endParaRPr lang="es-PE" sz="3200" dirty="0">
              <a:latin typeface="Times New Roman" pitchFamily="18" charset="0"/>
              <a:cs typeface="Times New Roman" pitchFamily="18" charset="0"/>
            </a:endParaRPr>
          </a:p>
        </p:txBody>
      </p:sp>
      <p:sp>
        <p:nvSpPr>
          <p:cNvPr id="4" name="3 Marcador de número de diapositiva"/>
          <p:cNvSpPr>
            <a:spLocks noGrp="1"/>
          </p:cNvSpPr>
          <p:nvPr>
            <p:ph type="sldNum" sz="quarter" idx="12"/>
          </p:nvPr>
        </p:nvSpPr>
        <p:spPr/>
        <p:txBody>
          <a:bodyPr/>
          <a:lstStyle/>
          <a:p>
            <a:fld id="{88F3A37E-8736-4793-9BDF-AA202CA49B01}" type="slidenum">
              <a:rPr lang="es-PE" smtClean="0"/>
              <a:t>6</a:t>
            </a:fld>
            <a:endParaRPr lang="es-PE"/>
          </a:p>
        </p:txBody>
      </p:sp>
      <p:graphicFrame>
        <p:nvGraphicFramePr>
          <p:cNvPr id="5" name="1 Gráfico"/>
          <p:cNvGraphicFramePr>
            <a:graphicFrameLocks noGrp="1"/>
          </p:cNvGraphicFramePr>
          <p:nvPr>
            <p:ph idx="1"/>
            <p:extLst>
              <p:ext uri="{D42A27DB-BD31-4B8C-83A1-F6EECF244321}">
                <p14:modId xmlns:p14="http://schemas.microsoft.com/office/powerpoint/2010/main" val="2217145249"/>
              </p:ext>
            </p:extLst>
          </p:nvPr>
        </p:nvGraphicFramePr>
        <p:xfrm>
          <a:off x="395536" y="1196752"/>
          <a:ext cx="8301608" cy="4886003"/>
        </p:xfrm>
        <a:graphic>
          <a:graphicData uri="http://schemas.openxmlformats.org/drawingml/2006/chart">
            <c:chart xmlns:c="http://schemas.openxmlformats.org/drawingml/2006/chart" xmlns:r="http://schemas.openxmlformats.org/officeDocument/2006/relationships" r:id="rId2"/>
          </a:graphicData>
        </a:graphic>
      </p:graphicFrame>
      <p:sp>
        <p:nvSpPr>
          <p:cNvPr id="6" name="5 CuadroTexto"/>
          <p:cNvSpPr txBox="1"/>
          <p:nvPr/>
        </p:nvSpPr>
        <p:spPr>
          <a:xfrm>
            <a:off x="467544" y="6093296"/>
            <a:ext cx="6984776" cy="307777"/>
          </a:xfrm>
          <a:prstGeom prst="rect">
            <a:avLst/>
          </a:prstGeom>
          <a:noFill/>
        </p:spPr>
        <p:txBody>
          <a:bodyPr wrap="square" rtlCol="0">
            <a:spAutoFit/>
          </a:bodyPr>
          <a:lstStyle/>
          <a:p>
            <a:r>
              <a:rPr lang="es-PE" sz="1400" dirty="0">
                <a:latin typeface="Times New Roman" pitchFamily="18" charset="0"/>
                <a:cs typeface="Times New Roman" pitchFamily="18" charset="0"/>
              </a:rPr>
              <a:t>Fuente: Elaboración propia con base </a:t>
            </a:r>
            <a:r>
              <a:rPr lang="es-PE" sz="1400" dirty="0" smtClean="0">
                <a:latin typeface="Times New Roman" pitchFamily="18" charset="0"/>
                <a:cs typeface="Times New Roman" pitchFamily="18" charset="0"/>
              </a:rPr>
              <a:t>en </a:t>
            </a:r>
            <a:r>
              <a:rPr lang="es-PE" sz="1400" dirty="0">
                <a:latin typeface="Times New Roman" pitchFamily="18" charset="0"/>
                <a:cs typeface="Times New Roman" pitchFamily="18" charset="0"/>
              </a:rPr>
              <a:t>información </a:t>
            </a:r>
            <a:r>
              <a:rPr lang="es-PE" sz="1400" dirty="0" smtClean="0">
                <a:latin typeface="Times New Roman" pitchFamily="18" charset="0"/>
                <a:cs typeface="Times New Roman" pitchFamily="18" charset="0"/>
              </a:rPr>
              <a:t>de BP </a:t>
            </a:r>
            <a:r>
              <a:rPr lang="es-PE" sz="1400" dirty="0" err="1" smtClean="0">
                <a:latin typeface="Times New Roman" pitchFamily="18" charset="0"/>
                <a:cs typeface="Times New Roman" pitchFamily="18" charset="0"/>
              </a:rPr>
              <a:t>World</a:t>
            </a:r>
            <a:r>
              <a:rPr lang="es-PE" sz="1400" dirty="0" smtClean="0">
                <a:latin typeface="Times New Roman" pitchFamily="18" charset="0"/>
                <a:cs typeface="Times New Roman" pitchFamily="18" charset="0"/>
              </a:rPr>
              <a:t> (2012)</a:t>
            </a:r>
            <a:endParaRPr lang="es-PE" sz="1400" dirty="0">
              <a:latin typeface="Times New Roman" pitchFamily="18" charset="0"/>
              <a:cs typeface="Times New Roman" pitchFamily="18" charset="0"/>
            </a:endParaRPr>
          </a:p>
        </p:txBody>
      </p:sp>
    </p:spTree>
    <p:extLst>
      <p:ext uri="{BB962C8B-B14F-4D97-AF65-F5344CB8AC3E}">
        <p14:creationId xmlns:p14="http://schemas.microsoft.com/office/powerpoint/2010/main" val="1102429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88F3A37E-8736-4793-9BDF-AA202CA49B01}" type="slidenum">
              <a:rPr lang="es-PE" smtClean="0"/>
              <a:t>7</a:t>
            </a:fld>
            <a:endParaRPr lang="es-PE"/>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548680"/>
            <a:ext cx="8136903"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6318890"/>
            <a:ext cx="2411760" cy="206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5985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8784975"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6648450"/>
            <a:ext cx="2447925"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9131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8352928" cy="6659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6636593"/>
            <a:ext cx="2447925"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185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6399</TotalTime>
  <Words>3319</Words>
  <Application>Microsoft Office PowerPoint</Application>
  <PresentationFormat>Presentación en pantalla (4:3)</PresentationFormat>
  <Paragraphs>330</Paragraphs>
  <Slides>38</Slides>
  <Notes>4</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Tema de Office</vt:lpstr>
      <vt:lpstr>Algunos errores y mentiras del gobierno sobre el sector energético y PETROPERÚ</vt:lpstr>
      <vt:lpstr>Ideas principales</vt:lpstr>
      <vt:lpstr>Contenido</vt:lpstr>
      <vt:lpstr>I. Principales errores estratégicos</vt:lpstr>
      <vt:lpstr>Confiar que el sector privado se puede hacer cargo del sector </vt:lpstr>
      <vt:lpstr>Producción y consumo interno de petróleo en el Perú</vt:lpstr>
      <vt:lpstr>Presentación de PowerPoint</vt:lpstr>
      <vt:lpstr>Presentación de PowerPoint</vt:lpstr>
      <vt:lpstr>Presentación de PowerPoint</vt:lpstr>
      <vt:lpstr>Presentación de PowerPoint</vt:lpstr>
      <vt:lpstr>Pre-evaluación de la privatización en el Perú -Jones, Tandon y Vogelsang (MIT, 1991)</vt:lpstr>
      <vt:lpstr>Sector energético desarticulado</vt:lpstr>
      <vt:lpstr>Proyectos del sector energético (gasoducto y PMRT) y el PNDP</vt:lpstr>
      <vt:lpstr>Sobrecostos olvidados en el PNDP (sobreestima los «laborales» y debió ser parte de medidas económicas por el lado de la oferta)  </vt:lpstr>
      <vt:lpstr>Costo económico de la exportación de gas natural</vt:lpstr>
      <vt:lpstr>Plan Bicentenario Ejes Estratégicos 2021 (Versión 2011 y 2013)</vt:lpstr>
      <vt:lpstr>Seguridad energética relegada </vt:lpstr>
      <vt:lpstr>Definiciones de seguridad energética</vt:lpstr>
      <vt:lpstr>Omisiones relativas a la importancia del sector energético</vt:lpstr>
      <vt:lpstr>Sector energético bajo exclusiva perspectiva privada</vt:lpstr>
      <vt:lpstr>¿Ministerio de Energía y Minas del Perú desenfocado?</vt:lpstr>
      <vt:lpstr>Visión y misión del Departamento de Energía de EE.UU.</vt:lpstr>
      <vt:lpstr>Visión y misión de otros países</vt:lpstr>
      <vt:lpstr>Visión y misión de otros países</vt:lpstr>
      <vt:lpstr>Contenido clave deseado para el MINEM</vt:lpstr>
      <vt:lpstr>PETROPERÚ sin rol alguno en la política energética</vt:lpstr>
      <vt:lpstr>Nueva misión y visión de PETROPERÚ</vt:lpstr>
      <vt:lpstr>II.  Diez mentiras sobre Petroperú</vt:lpstr>
      <vt:lpstr>Diez mentiras sobre Petroperú</vt:lpstr>
      <vt:lpstr>Diez mentiras sobre Petroperú</vt:lpstr>
      <vt:lpstr>III. PETROPERÚ: impactos Ley 30130 y  reglamento</vt:lpstr>
      <vt:lpstr>Pérdidas de valor económico por privatización de Petroperú (US$ millones a 20 años)</vt:lpstr>
      <vt:lpstr>Otros problemas pendientes </vt:lpstr>
      <vt:lpstr>IV. Algunas propuestas preliminares PETROPERÚ</vt:lpstr>
      <vt:lpstr>Anexos: Integración vertical de la industria petrolera</vt:lpstr>
      <vt:lpstr>Estadísticas y razones financieras 2012</vt:lpstr>
      <vt:lpstr>Presentación de PowerPoint</vt:lpstr>
      <vt:lpstr>Presentación de PowerPoint</vt:lpstr>
    </vt:vector>
  </TitlesOfParts>
  <Company>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tormenta perfecta? Hipótesis sobre los límites al crecimiento de la economía peruana</dc:title>
  <dc:creator>junior</dc:creator>
  <cp:lastModifiedBy>Lino Amador Cerna Manrique</cp:lastModifiedBy>
  <cp:revision>474</cp:revision>
  <cp:lastPrinted>2015-05-04T22:06:32Z</cp:lastPrinted>
  <dcterms:created xsi:type="dcterms:W3CDTF">2013-04-22T20:36:59Z</dcterms:created>
  <dcterms:modified xsi:type="dcterms:W3CDTF">2015-05-13T18:42:06Z</dcterms:modified>
</cp:coreProperties>
</file>